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4" r:id="rId4"/>
    <p:sldId id="304" r:id="rId5"/>
    <p:sldId id="330" r:id="rId6"/>
    <p:sldId id="331" r:id="rId7"/>
    <p:sldId id="265" r:id="rId8"/>
    <p:sldId id="332" r:id="rId9"/>
    <p:sldId id="334" r:id="rId10"/>
    <p:sldId id="335" r:id="rId11"/>
    <p:sldId id="338" r:id="rId12"/>
    <p:sldId id="336" r:id="rId13"/>
    <p:sldId id="339" r:id="rId14"/>
    <p:sldId id="340" r:id="rId15"/>
    <p:sldId id="341" r:id="rId16"/>
    <p:sldId id="342" r:id="rId17"/>
    <p:sldId id="343" r:id="rId18"/>
    <p:sldId id="266" r:id="rId19"/>
    <p:sldId id="333" r:id="rId20"/>
    <p:sldId id="344" r:id="rId21"/>
    <p:sldId id="345" r:id="rId22"/>
    <p:sldId id="346" r:id="rId23"/>
    <p:sldId id="325" r:id="rId24"/>
    <p:sldId id="347" r:id="rId25"/>
    <p:sldId id="267" r:id="rId26"/>
    <p:sldId id="348" r:id="rId27"/>
    <p:sldId id="349" r:id="rId28"/>
    <p:sldId id="350" r:id="rId29"/>
    <p:sldId id="352" r:id="rId30"/>
    <p:sldId id="351" r:id="rId31"/>
    <p:sldId id="357" r:id="rId32"/>
    <p:sldId id="353" r:id="rId33"/>
    <p:sldId id="354" r:id="rId34"/>
    <p:sldId id="355" r:id="rId35"/>
    <p:sldId id="356" r:id="rId36"/>
    <p:sldId id="358" r:id="rId37"/>
    <p:sldId id="359" r:id="rId38"/>
    <p:sldId id="360" r:id="rId39"/>
    <p:sldId id="361" r:id="rId40"/>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tmp>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tmp>
</file>

<file path=ppt/media/image6.tmp>
</file>

<file path=ppt/media/image7.png>
</file>

<file path=ppt/media/image8.tmp>
</file>

<file path=ppt/media/image9.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99029B-39CD-4E7D-8BF6-A61773F24263}"/>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L"/>
          </a:p>
        </p:txBody>
      </p:sp>
      <p:sp>
        <p:nvSpPr>
          <p:cNvPr id="3" name="Subtítulo 2">
            <a:extLst>
              <a:ext uri="{FF2B5EF4-FFF2-40B4-BE49-F238E27FC236}">
                <a16:creationId xmlns:a16="http://schemas.microsoft.com/office/drawing/2014/main" id="{C1F245B1-8E1F-4D24-AC9D-10357011AF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L"/>
          </a:p>
        </p:txBody>
      </p:sp>
      <p:sp>
        <p:nvSpPr>
          <p:cNvPr id="4" name="Marcador de fecha 3">
            <a:extLst>
              <a:ext uri="{FF2B5EF4-FFF2-40B4-BE49-F238E27FC236}">
                <a16:creationId xmlns:a16="http://schemas.microsoft.com/office/drawing/2014/main" id="{B93FBF85-2803-4892-A55C-3DE7EB80F4C0}"/>
              </a:ext>
            </a:extLst>
          </p:cNvPr>
          <p:cNvSpPr>
            <a:spLocks noGrp="1"/>
          </p:cNvSpPr>
          <p:nvPr>
            <p:ph type="dt" sz="half" idx="10"/>
          </p:nvPr>
        </p:nvSpPr>
        <p:spPr/>
        <p:txBody>
          <a:bodyPr/>
          <a:lstStyle/>
          <a:p>
            <a:fld id="{17D0013C-00DD-404F-8E12-4FBD36DD3B9C}" type="datetimeFigureOut">
              <a:rPr lang="es-CL" smtClean="0"/>
              <a:t>25-09-2020</a:t>
            </a:fld>
            <a:endParaRPr lang="es-CL"/>
          </a:p>
        </p:txBody>
      </p:sp>
      <p:sp>
        <p:nvSpPr>
          <p:cNvPr id="5" name="Marcador de pie de página 4">
            <a:extLst>
              <a:ext uri="{FF2B5EF4-FFF2-40B4-BE49-F238E27FC236}">
                <a16:creationId xmlns:a16="http://schemas.microsoft.com/office/drawing/2014/main" id="{F7EF011A-0A43-4488-9545-50144CDDD642}"/>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2800502A-493B-488E-9942-6481605E00E7}"/>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2915265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FCC51F-A8DA-419A-B427-46E0CA5CFD87}"/>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texto vertical 2">
            <a:extLst>
              <a:ext uri="{FF2B5EF4-FFF2-40B4-BE49-F238E27FC236}">
                <a16:creationId xmlns:a16="http://schemas.microsoft.com/office/drawing/2014/main" id="{275CAFAE-1D33-4BC9-916D-ECAD156A6529}"/>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1EFB4774-D960-4720-80F1-2FABD3615470}"/>
              </a:ext>
            </a:extLst>
          </p:cNvPr>
          <p:cNvSpPr>
            <a:spLocks noGrp="1"/>
          </p:cNvSpPr>
          <p:nvPr>
            <p:ph type="dt" sz="half" idx="10"/>
          </p:nvPr>
        </p:nvSpPr>
        <p:spPr/>
        <p:txBody>
          <a:bodyPr/>
          <a:lstStyle/>
          <a:p>
            <a:fld id="{17D0013C-00DD-404F-8E12-4FBD36DD3B9C}" type="datetimeFigureOut">
              <a:rPr lang="es-CL" smtClean="0"/>
              <a:t>25-09-2020</a:t>
            </a:fld>
            <a:endParaRPr lang="es-CL"/>
          </a:p>
        </p:txBody>
      </p:sp>
      <p:sp>
        <p:nvSpPr>
          <p:cNvPr id="5" name="Marcador de pie de página 4">
            <a:extLst>
              <a:ext uri="{FF2B5EF4-FFF2-40B4-BE49-F238E27FC236}">
                <a16:creationId xmlns:a16="http://schemas.microsoft.com/office/drawing/2014/main" id="{33BEE220-3522-4D31-AFFB-AB754888E215}"/>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24FFC666-A4D0-41E2-9E93-453CAEFEAA29}"/>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4010193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C33D4CE-B6CD-4416-92A4-785AE609B6D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L"/>
          </a:p>
        </p:txBody>
      </p:sp>
      <p:sp>
        <p:nvSpPr>
          <p:cNvPr id="3" name="Marcador de texto vertical 2">
            <a:extLst>
              <a:ext uri="{FF2B5EF4-FFF2-40B4-BE49-F238E27FC236}">
                <a16:creationId xmlns:a16="http://schemas.microsoft.com/office/drawing/2014/main" id="{85F7650C-0C72-43A6-BD3A-AFA8012D9D37}"/>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E683FBAC-5FE4-4BF2-BE88-002BB3D1842F}"/>
              </a:ext>
            </a:extLst>
          </p:cNvPr>
          <p:cNvSpPr>
            <a:spLocks noGrp="1"/>
          </p:cNvSpPr>
          <p:nvPr>
            <p:ph type="dt" sz="half" idx="10"/>
          </p:nvPr>
        </p:nvSpPr>
        <p:spPr/>
        <p:txBody>
          <a:bodyPr/>
          <a:lstStyle/>
          <a:p>
            <a:fld id="{17D0013C-00DD-404F-8E12-4FBD36DD3B9C}" type="datetimeFigureOut">
              <a:rPr lang="es-CL" smtClean="0"/>
              <a:t>25-09-2020</a:t>
            </a:fld>
            <a:endParaRPr lang="es-CL"/>
          </a:p>
        </p:txBody>
      </p:sp>
      <p:sp>
        <p:nvSpPr>
          <p:cNvPr id="5" name="Marcador de pie de página 4">
            <a:extLst>
              <a:ext uri="{FF2B5EF4-FFF2-40B4-BE49-F238E27FC236}">
                <a16:creationId xmlns:a16="http://schemas.microsoft.com/office/drawing/2014/main" id="{1BB49F8C-FCE2-476C-81D0-1F19C827AD24}"/>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9F57C3A2-A893-42BF-8652-32CABBE7D40A}"/>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3553527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B43F46-3F33-4849-85A5-18643C67572A}"/>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B86E6991-D8FD-452E-8D74-B4A713012493}"/>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080B1C71-8D16-48D9-84F0-0F83B5D039C9}"/>
              </a:ext>
            </a:extLst>
          </p:cNvPr>
          <p:cNvSpPr>
            <a:spLocks noGrp="1"/>
          </p:cNvSpPr>
          <p:nvPr>
            <p:ph type="dt" sz="half" idx="10"/>
          </p:nvPr>
        </p:nvSpPr>
        <p:spPr/>
        <p:txBody>
          <a:bodyPr/>
          <a:lstStyle/>
          <a:p>
            <a:fld id="{17D0013C-00DD-404F-8E12-4FBD36DD3B9C}" type="datetimeFigureOut">
              <a:rPr lang="es-CL" smtClean="0"/>
              <a:t>25-09-2020</a:t>
            </a:fld>
            <a:endParaRPr lang="es-CL"/>
          </a:p>
        </p:txBody>
      </p:sp>
      <p:sp>
        <p:nvSpPr>
          <p:cNvPr id="5" name="Marcador de pie de página 4">
            <a:extLst>
              <a:ext uri="{FF2B5EF4-FFF2-40B4-BE49-F238E27FC236}">
                <a16:creationId xmlns:a16="http://schemas.microsoft.com/office/drawing/2014/main" id="{EA244869-9294-4E88-B111-6798A73D563E}"/>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31AD09AA-6DAA-4334-8426-D22468CD8DE1}"/>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768543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0C8A6E2-E14F-45F5-860A-0986DD0A5B88}"/>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6FB41624-845F-464A-8410-8952439E74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F3C21041-9BC3-4BBB-8EE2-C8EC95D718B4}"/>
              </a:ext>
            </a:extLst>
          </p:cNvPr>
          <p:cNvSpPr>
            <a:spLocks noGrp="1"/>
          </p:cNvSpPr>
          <p:nvPr>
            <p:ph type="dt" sz="half" idx="10"/>
          </p:nvPr>
        </p:nvSpPr>
        <p:spPr/>
        <p:txBody>
          <a:bodyPr/>
          <a:lstStyle/>
          <a:p>
            <a:fld id="{17D0013C-00DD-404F-8E12-4FBD36DD3B9C}" type="datetimeFigureOut">
              <a:rPr lang="es-CL" smtClean="0"/>
              <a:t>25-09-2020</a:t>
            </a:fld>
            <a:endParaRPr lang="es-CL"/>
          </a:p>
        </p:txBody>
      </p:sp>
      <p:sp>
        <p:nvSpPr>
          <p:cNvPr id="5" name="Marcador de pie de página 4">
            <a:extLst>
              <a:ext uri="{FF2B5EF4-FFF2-40B4-BE49-F238E27FC236}">
                <a16:creationId xmlns:a16="http://schemas.microsoft.com/office/drawing/2014/main" id="{3DC39C35-5026-45C2-8B97-FD12D357293B}"/>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47E0B027-F60D-4224-98A1-28F9689761C9}"/>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2589978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E64803-C223-486F-970B-E94FE6D8F12E}"/>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E2B3C075-26AB-4ABB-87EB-76C815746850}"/>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contenido 3">
            <a:extLst>
              <a:ext uri="{FF2B5EF4-FFF2-40B4-BE49-F238E27FC236}">
                <a16:creationId xmlns:a16="http://schemas.microsoft.com/office/drawing/2014/main" id="{C93904A8-17CE-42E7-B2FA-5C117B953209}"/>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Marcador de fecha 4">
            <a:extLst>
              <a:ext uri="{FF2B5EF4-FFF2-40B4-BE49-F238E27FC236}">
                <a16:creationId xmlns:a16="http://schemas.microsoft.com/office/drawing/2014/main" id="{8029DBB0-ED60-46AE-8655-4F772C3A9012}"/>
              </a:ext>
            </a:extLst>
          </p:cNvPr>
          <p:cNvSpPr>
            <a:spLocks noGrp="1"/>
          </p:cNvSpPr>
          <p:nvPr>
            <p:ph type="dt" sz="half" idx="10"/>
          </p:nvPr>
        </p:nvSpPr>
        <p:spPr/>
        <p:txBody>
          <a:bodyPr/>
          <a:lstStyle/>
          <a:p>
            <a:fld id="{17D0013C-00DD-404F-8E12-4FBD36DD3B9C}" type="datetimeFigureOut">
              <a:rPr lang="es-CL" smtClean="0"/>
              <a:t>25-09-2020</a:t>
            </a:fld>
            <a:endParaRPr lang="es-CL"/>
          </a:p>
        </p:txBody>
      </p:sp>
      <p:sp>
        <p:nvSpPr>
          <p:cNvPr id="6" name="Marcador de pie de página 5">
            <a:extLst>
              <a:ext uri="{FF2B5EF4-FFF2-40B4-BE49-F238E27FC236}">
                <a16:creationId xmlns:a16="http://schemas.microsoft.com/office/drawing/2014/main" id="{9F04A592-F37A-4E67-994C-A6D27F3E4B52}"/>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CCC10FDC-E935-430F-AAA4-0030492D000F}"/>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26470070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74BD62-851C-475E-B021-D232D74CDCBC}"/>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858A9947-8A9D-4491-AA04-8F2CD5EFD3B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CDCEA4E0-0A22-4765-8974-DC172C5CE749}"/>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Marcador de texto 4">
            <a:extLst>
              <a:ext uri="{FF2B5EF4-FFF2-40B4-BE49-F238E27FC236}">
                <a16:creationId xmlns:a16="http://schemas.microsoft.com/office/drawing/2014/main" id="{71AA5FE4-CFA2-4D70-9C86-21C9004CFD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43129FD-4DE9-4684-8721-030E83C56EB4}"/>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7" name="Marcador de fecha 6">
            <a:extLst>
              <a:ext uri="{FF2B5EF4-FFF2-40B4-BE49-F238E27FC236}">
                <a16:creationId xmlns:a16="http://schemas.microsoft.com/office/drawing/2014/main" id="{0E2C9289-70D9-40D7-BCA1-CD881AC73AB6}"/>
              </a:ext>
            </a:extLst>
          </p:cNvPr>
          <p:cNvSpPr>
            <a:spLocks noGrp="1"/>
          </p:cNvSpPr>
          <p:nvPr>
            <p:ph type="dt" sz="half" idx="10"/>
          </p:nvPr>
        </p:nvSpPr>
        <p:spPr/>
        <p:txBody>
          <a:bodyPr/>
          <a:lstStyle/>
          <a:p>
            <a:fld id="{17D0013C-00DD-404F-8E12-4FBD36DD3B9C}" type="datetimeFigureOut">
              <a:rPr lang="es-CL" smtClean="0"/>
              <a:t>25-09-2020</a:t>
            </a:fld>
            <a:endParaRPr lang="es-CL"/>
          </a:p>
        </p:txBody>
      </p:sp>
      <p:sp>
        <p:nvSpPr>
          <p:cNvPr id="8" name="Marcador de pie de página 7">
            <a:extLst>
              <a:ext uri="{FF2B5EF4-FFF2-40B4-BE49-F238E27FC236}">
                <a16:creationId xmlns:a16="http://schemas.microsoft.com/office/drawing/2014/main" id="{2674FFB4-15F3-4DFE-A211-5A51ACBFA092}"/>
              </a:ext>
            </a:extLst>
          </p:cNvPr>
          <p:cNvSpPr>
            <a:spLocks noGrp="1"/>
          </p:cNvSpPr>
          <p:nvPr>
            <p:ph type="ftr" sz="quarter" idx="11"/>
          </p:nvPr>
        </p:nvSpPr>
        <p:spPr/>
        <p:txBody>
          <a:bodyPr/>
          <a:lstStyle/>
          <a:p>
            <a:endParaRPr lang="es-CL"/>
          </a:p>
        </p:txBody>
      </p:sp>
      <p:sp>
        <p:nvSpPr>
          <p:cNvPr id="9" name="Marcador de número de diapositiva 8">
            <a:extLst>
              <a:ext uri="{FF2B5EF4-FFF2-40B4-BE49-F238E27FC236}">
                <a16:creationId xmlns:a16="http://schemas.microsoft.com/office/drawing/2014/main" id="{FD51A289-12C5-4989-A92D-BA240C528490}"/>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3814101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FBD4CA-07EC-4340-B194-8D1BB2BDCE25}"/>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fecha 2">
            <a:extLst>
              <a:ext uri="{FF2B5EF4-FFF2-40B4-BE49-F238E27FC236}">
                <a16:creationId xmlns:a16="http://schemas.microsoft.com/office/drawing/2014/main" id="{948639FA-506D-4025-B9FC-343293494714}"/>
              </a:ext>
            </a:extLst>
          </p:cNvPr>
          <p:cNvSpPr>
            <a:spLocks noGrp="1"/>
          </p:cNvSpPr>
          <p:nvPr>
            <p:ph type="dt" sz="half" idx="10"/>
          </p:nvPr>
        </p:nvSpPr>
        <p:spPr/>
        <p:txBody>
          <a:bodyPr/>
          <a:lstStyle/>
          <a:p>
            <a:fld id="{17D0013C-00DD-404F-8E12-4FBD36DD3B9C}" type="datetimeFigureOut">
              <a:rPr lang="es-CL" smtClean="0"/>
              <a:t>25-09-2020</a:t>
            </a:fld>
            <a:endParaRPr lang="es-CL"/>
          </a:p>
        </p:txBody>
      </p:sp>
      <p:sp>
        <p:nvSpPr>
          <p:cNvPr id="4" name="Marcador de pie de página 3">
            <a:extLst>
              <a:ext uri="{FF2B5EF4-FFF2-40B4-BE49-F238E27FC236}">
                <a16:creationId xmlns:a16="http://schemas.microsoft.com/office/drawing/2014/main" id="{D3BB6337-2E3C-4C85-BABC-8589D912B555}"/>
              </a:ext>
            </a:extLst>
          </p:cNvPr>
          <p:cNvSpPr>
            <a:spLocks noGrp="1"/>
          </p:cNvSpPr>
          <p:nvPr>
            <p:ph type="ftr" sz="quarter" idx="11"/>
          </p:nvPr>
        </p:nvSpPr>
        <p:spPr/>
        <p:txBody>
          <a:bodyPr/>
          <a:lstStyle/>
          <a:p>
            <a:endParaRPr lang="es-CL"/>
          </a:p>
        </p:txBody>
      </p:sp>
      <p:sp>
        <p:nvSpPr>
          <p:cNvPr id="5" name="Marcador de número de diapositiva 4">
            <a:extLst>
              <a:ext uri="{FF2B5EF4-FFF2-40B4-BE49-F238E27FC236}">
                <a16:creationId xmlns:a16="http://schemas.microsoft.com/office/drawing/2014/main" id="{1AAD32FE-BBF8-401A-B697-97DFF5F2BE64}"/>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2134184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3420E3C-664A-404F-9004-1B0C3713ABE0}"/>
              </a:ext>
            </a:extLst>
          </p:cNvPr>
          <p:cNvSpPr>
            <a:spLocks noGrp="1"/>
          </p:cNvSpPr>
          <p:nvPr>
            <p:ph type="dt" sz="half" idx="10"/>
          </p:nvPr>
        </p:nvSpPr>
        <p:spPr/>
        <p:txBody>
          <a:bodyPr/>
          <a:lstStyle/>
          <a:p>
            <a:fld id="{17D0013C-00DD-404F-8E12-4FBD36DD3B9C}" type="datetimeFigureOut">
              <a:rPr lang="es-CL" smtClean="0"/>
              <a:t>25-09-2020</a:t>
            </a:fld>
            <a:endParaRPr lang="es-CL"/>
          </a:p>
        </p:txBody>
      </p:sp>
      <p:sp>
        <p:nvSpPr>
          <p:cNvPr id="3" name="Marcador de pie de página 2">
            <a:extLst>
              <a:ext uri="{FF2B5EF4-FFF2-40B4-BE49-F238E27FC236}">
                <a16:creationId xmlns:a16="http://schemas.microsoft.com/office/drawing/2014/main" id="{A9C0A73C-F7DA-4E9E-9E46-64F7901B4969}"/>
              </a:ext>
            </a:extLst>
          </p:cNvPr>
          <p:cNvSpPr>
            <a:spLocks noGrp="1"/>
          </p:cNvSpPr>
          <p:nvPr>
            <p:ph type="ftr" sz="quarter" idx="11"/>
          </p:nvPr>
        </p:nvSpPr>
        <p:spPr/>
        <p:txBody>
          <a:bodyPr/>
          <a:lstStyle/>
          <a:p>
            <a:endParaRPr lang="es-CL"/>
          </a:p>
        </p:txBody>
      </p:sp>
      <p:sp>
        <p:nvSpPr>
          <p:cNvPr id="4" name="Marcador de número de diapositiva 3">
            <a:extLst>
              <a:ext uri="{FF2B5EF4-FFF2-40B4-BE49-F238E27FC236}">
                <a16:creationId xmlns:a16="http://schemas.microsoft.com/office/drawing/2014/main" id="{6AFEA6D0-9EBB-4EF7-9FB6-8FA4E4506CAA}"/>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2244700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8F3A91-AC37-4EA3-A78B-D707EA2AB2C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D8522CD9-86B1-4D47-ABF3-0D8C8C6753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texto 3">
            <a:extLst>
              <a:ext uri="{FF2B5EF4-FFF2-40B4-BE49-F238E27FC236}">
                <a16:creationId xmlns:a16="http://schemas.microsoft.com/office/drawing/2014/main" id="{2522D852-8918-4374-A7A7-82FEA4DB85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A8CBAF2-5C65-4AD6-B77A-36D6B18AF20B}"/>
              </a:ext>
            </a:extLst>
          </p:cNvPr>
          <p:cNvSpPr>
            <a:spLocks noGrp="1"/>
          </p:cNvSpPr>
          <p:nvPr>
            <p:ph type="dt" sz="half" idx="10"/>
          </p:nvPr>
        </p:nvSpPr>
        <p:spPr/>
        <p:txBody>
          <a:bodyPr/>
          <a:lstStyle/>
          <a:p>
            <a:fld id="{17D0013C-00DD-404F-8E12-4FBD36DD3B9C}" type="datetimeFigureOut">
              <a:rPr lang="es-CL" smtClean="0"/>
              <a:t>25-09-2020</a:t>
            </a:fld>
            <a:endParaRPr lang="es-CL"/>
          </a:p>
        </p:txBody>
      </p:sp>
      <p:sp>
        <p:nvSpPr>
          <p:cNvPr id="6" name="Marcador de pie de página 5">
            <a:extLst>
              <a:ext uri="{FF2B5EF4-FFF2-40B4-BE49-F238E27FC236}">
                <a16:creationId xmlns:a16="http://schemas.microsoft.com/office/drawing/2014/main" id="{1B879AF2-AEDA-424A-A825-B847FDDEF0B3}"/>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2BEE2743-181F-45BF-A0FF-6393E2206112}"/>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1252282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77FCBE-66D4-4616-A37D-722C0FC5CC80}"/>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L"/>
          </a:p>
        </p:txBody>
      </p:sp>
      <p:sp>
        <p:nvSpPr>
          <p:cNvPr id="3" name="Marcador de posición de imagen 2">
            <a:extLst>
              <a:ext uri="{FF2B5EF4-FFF2-40B4-BE49-F238E27FC236}">
                <a16:creationId xmlns:a16="http://schemas.microsoft.com/office/drawing/2014/main" id="{494C883A-5B47-4C45-82E4-91E6BFD2A2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a:p>
        </p:txBody>
      </p:sp>
      <p:sp>
        <p:nvSpPr>
          <p:cNvPr id="4" name="Marcador de texto 3">
            <a:extLst>
              <a:ext uri="{FF2B5EF4-FFF2-40B4-BE49-F238E27FC236}">
                <a16:creationId xmlns:a16="http://schemas.microsoft.com/office/drawing/2014/main" id="{02505217-E578-407E-9F29-8E7F5CA8A0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3543967-8A94-4120-B5CF-31CF37B38BF3}"/>
              </a:ext>
            </a:extLst>
          </p:cNvPr>
          <p:cNvSpPr>
            <a:spLocks noGrp="1"/>
          </p:cNvSpPr>
          <p:nvPr>
            <p:ph type="dt" sz="half" idx="10"/>
          </p:nvPr>
        </p:nvSpPr>
        <p:spPr/>
        <p:txBody>
          <a:bodyPr/>
          <a:lstStyle/>
          <a:p>
            <a:fld id="{17D0013C-00DD-404F-8E12-4FBD36DD3B9C}" type="datetimeFigureOut">
              <a:rPr lang="es-CL" smtClean="0"/>
              <a:t>25-09-2020</a:t>
            </a:fld>
            <a:endParaRPr lang="es-CL"/>
          </a:p>
        </p:txBody>
      </p:sp>
      <p:sp>
        <p:nvSpPr>
          <p:cNvPr id="6" name="Marcador de pie de página 5">
            <a:extLst>
              <a:ext uri="{FF2B5EF4-FFF2-40B4-BE49-F238E27FC236}">
                <a16:creationId xmlns:a16="http://schemas.microsoft.com/office/drawing/2014/main" id="{28365958-712F-4C42-9E56-82A5CD7C2A92}"/>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944F75A3-A17C-4BF7-B392-AAEBCB370E65}"/>
              </a:ext>
            </a:extLst>
          </p:cNvPr>
          <p:cNvSpPr>
            <a:spLocks noGrp="1"/>
          </p:cNvSpPr>
          <p:nvPr>
            <p:ph type="sldNum" sz="quarter" idx="12"/>
          </p:nvPr>
        </p:nvSpPr>
        <p:spPr/>
        <p:txBody>
          <a:bodyPr/>
          <a:lstStyle/>
          <a:p>
            <a:fld id="{FB8B1BD9-7776-4DC6-BF1C-C72B0A362F84}" type="slidenum">
              <a:rPr lang="es-CL" smtClean="0"/>
              <a:t>‹Nº›</a:t>
            </a:fld>
            <a:endParaRPr lang="es-CL"/>
          </a:p>
        </p:txBody>
      </p:sp>
    </p:spTree>
    <p:extLst>
      <p:ext uri="{BB962C8B-B14F-4D97-AF65-F5344CB8AC3E}">
        <p14:creationId xmlns:p14="http://schemas.microsoft.com/office/powerpoint/2010/main" val="331070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4F4502E-F408-4E64-A996-1144DB5B4C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BFAEDCD3-C126-41D0-9537-94403CE7B9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EFBAEF9F-8CD9-4076-A79B-FB71EE5806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D0013C-00DD-404F-8E12-4FBD36DD3B9C}" type="datetimeFigureOut">
              <a:rPr lang="es-CL" smtClean="0"/>
              <a:t>25-09-2020</a:t>
            </a:fld>
            <a:endParaRPr lang="es-CL"/>
          </a:p>
        </p:txBody>
      </p:sp>
      <p:sp>
        <p:nvSpPr>
          <p:cNvPr id="5" name="Marcador de pie de página 4">
            <a:extLst>
              <a:ext uri="{FF2B5EF4-FFF2-40B4-BE49-F238E27FC236}">
                <a16:creationId xmlns:a16="http://schemas.microsoft.com/office/drawing/2014/main" id="{16EE98EE-B7D7-4200-A9B5-402027F75A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L"/>
          </a:p>
        </p:txBody>
      </p:sp>
      <p:sp>
        <p:nvSpPr>
          <p:cNvPr id="6" name="Marcador de número de diapositiva 5">
            <a:extLst>
              <a:ext uri="{FF2B5EF4-FFF2-40B4-BE49-F238E27FC236}">
                <a16:creationId xmlns:a16="http://schemas.microsoft.com/office/drawing/2014/main" id="{3B4EF82E-3558-4319-8108-9B335DCDF3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8B1BD9-7776-4DC6-BF1C-C72B0A362F84}" type="slidenum">
              <a:rPr lang="es-CL" smtClean="0"/>
              <a:t>‹Nº›</a:t>
            </a:fld>
            <a:endParaRPr lang="es-CL"/>
          </a:p>
        </p:txBody>
      </p:sp>
    </p:spTree>
    <p:extLst>
      <p:ext uri="{BB962C8B-B14F-4D97-AF65-F5344CB8AC3E}">
        <p14:creationId xmlns:p14="http://schemas.microsoft.com/office/powerpoint/2010/main" val="32353454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126A2A-3D4B-48BD-8E59-A66FA847530D}"/>
              </a:ext>
            </a:extLst>
          </p:cNvPr>
          <p:cNvSpPr>
            <a:spLocks noGrp="1"/>
          </p:cNvSpPr>
          <p:nvPr>
            <p:ph type="ctrTitle"/>
          </p:nvPr>
        </p:nvSpPr>
        <p:spPr/>
        <p:txBody>
          <a:bodyPr>
            <a:normAutofit/>
          </a:bodyPr>
          <a:lstStyle/>
          <a:p>
            <a:r>
              <a:rPr lang="es-CL" sz="8000" b="1" dirty="0"/>
              <a:t>Análisis de Texto con Datos de Twitter en R</a:t>
            </a:r>
          </a:p>
        </p:txBody>
      </p:sp>
      <p:sp>
        <p:nvSpPr>
          <p:cNvPr id="3" name="Subtítulo 2">
            <a:extLst>
              <a:ext uri="{FF2B5EF4-FFF2-40B4-BE49-F238E27FC236}">
                <a16:creationId xmlns:a16="http://schemas.microsoft.com/office/drawing/2014/main" id="{9387BBDB-3360-4BCD-9886-170020119495}"/>
              </a:ext>
            </a:extLst>
          </p:cNvPr>
          <p:cNvSpPr>
            <a:spLocks noGrp="1"/>
          </p:cNvSpPr>
          <p:nvPr>
            <p:ph type="subTitle" idx="1"/>
          </p:nvPr>
        </p:nvSpPr>
        <p:spPr/>
        <p:txBody>
          <a:bodyPr>
            <a:normAutofit/>
          </a:bodyPr>
          <a:lstStyle/>
          <a:p>
            <a:r>
              <a:rPr lang="es-CL" sz="4400" dirty="0"/>
              <a:t>Con </a:t>
            </a:r>
            <a:r>
              <a:rPr lang="es-CL" sz="4400" dirty="0" err="1"/>
              <a:t>rtweet</a:t>
            </a:r>
            <a:endParaRPr lang="es-CL" sz="4400" dirty="0"/>
          </a:p>
        </p:txBody>
      </p:sp>
    </p:spTree>
    <p:extLst>
      <p:ext uri="{BB962C8B-B14F-4D97-AF65-F5344CB8AC3E}">
        <p14:creationId xmlns:p14="http://schemas.microsoft.com/office/powerpoint/2010/main" val="1019331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153C86-A4D9-42BB-8239-879B4D674F1E}"/>
              </a:ext>
            </a:extLst>
          </p:cNvPr>
          <p:cNvSpPr>
            <a:spLocks noGrp="1"/>
          </p:cNvSpPr>
          <p:nvPr>
            <p:ph type="title"/>
          </p:nvPr>
        </p:nvSpPr>
        <p:spPr/>
        <p:txBody>
          <a:bodyPr/>
          <a:lstStyle/>
          <a:p>
            <a:r>
              <a:rPr lang="es-CL" dirty="0"/>
              <a:t>API de Twitter</a:t>
            </a:r>
          </a:p>
        </p:txBody>
      </p:sp>
      <p:sp>
        <p:nvSpPr>
          <p:cNvPr id="3" name="Marcador de contenido 2">
            <a:extLst>
              <a:ext uri="{FF2B5EF4-FFF2-40B4-BE49-F238E27FC236}">
                <a16:creationId xmlns:a16="http://schemas.microsoft.com/office/drawing/2014/main" id="{E8B27E2A-29AA-4E8C-91A8-1AFBB905F2CE}"/>
              </a:ext>
            </a:extLst>
          </p:cNvPr>
          <p:cNvSpPr>
            <a:spLocks noGrp="1"/>
          </p:cNvSpPr>
          <p:nvPr>
            <p:ph idx="1"/>
          </p:nvPr>
        </p:nvSpPr>
        <p:spPr/>
        <p:txBody>
          <a:bodyPr/>
          <a:lstStyle/>
          <a:p>
            <a:r>
              <a:rPr lang="es-CL" dirty="0"/>
              <a:t>Descarga de datos, Servicios de publicidad</a:t>
            </a:r>
          </a:p>
          <a:p>
            <a:r>
              <a:rPr lang="es-CL" dirty="0"/>
              <a:t>Versión gratuita con servicios limitados</a:t>
            </a:r>
          </a:p>
          <a:p>
            <a:r>
              <a:rPr lang="es-CL" dirty="0"/>
              <a:t>Regula el flujo de consultas</a:t>
            </a:r>
          </a:p>
          <a:p>
            <a:r>
              <a:rPr lang="es-CL" dirty="0"/>
              <a:t>Suficiente para prototipos y análisis a pequeña escala</a:t>
            </a:r>
          </a:p>
          <a:p>
            <a:r>
              <a:rPr lang="es-CL" dirty="0"/>
              <a:t>Requiere de credenciales de identificación</a:t>
            </a:r>
          </a:p>
        </p:txBody>
      </p:sp>
    </p:spTree>
    <p:extLst>
      <p:ext uri="{BB962C8B-B14F-4D97-AF65-F5344CB8AC3E}">
        <p14:creationId xmlns:p14="http://schemas.microsoft.com/office/powerpoint/2010/main" val="3599258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F473E0-BEA3-4809-818F-40E536D2CECA}"/>
              </a:ext>
            </a:extLst>
          </p:cNvPr>
          <p:cNvSpPr>
            <a:spLocks noGrp="1"/>
          </p:cNvSpPr>
          <p:nvPr>
            <p:ph type="title"/>
          </p:nvPr>
        </p:nvSpPr>
        <p:spPr/>
        <p:txBody>
          <a:bodyPr/>
          <a:lstStyle/>
          <a:p>
            <a:r>
              <a:rPr lang="es-CL" dirty="0"/>
              <a:t>API de Twitter</a:t>
            </a:r>
          </a:p>
        </p:txBody>
      </p:sp>
      <p:pic>
        <p:nvPicPr>
          <p:cNvPr id="5" name="Imagen 4">
            <a:extLst>
              <a:ext uri="{FF2B5EF4-FFF2-40B4-BE49-F238E27FC236}">
                <a16:creationId xmlns:a16="http://schemas.microsoft.com/office/drawing/2014/main" id="{16923110-2084-4DF4-A444-0C45AB18C2F1}"/>
              </a:ext>
            </a:extLst>
          </p:cNvPr>
          <p:cNvPicPr>
            <a:picLocks noChangeAspect="1"/>
          </p:cNvPicPr>
          <p:nvPr/>
        </p:nvPicPr>
        <p:blipFill rotWithShape="1">
          <a:blip r:embed="rId2"/>
          <a:srcRect l="3975" t="12400" r="55225" b="4932"/>
          <a:stretch/>
        </p:blipFill>
        <p:spPr>
          <a:xfrm>
            <a:off x="838200" y="1690688"/>
            <a:ext cx="7927848" cy="4517708"/>
          </a:xfrm>
          <a:prstGeom prst="rect">
            <a:avLst/>
          </a:prstGeom>
        </p:spPr>
      </p:pic>
    </p:spTree>
    <p:extLst>
      <p:ext uri="{BB962C8B-B14F-4D97-AF65-F5344CB8AC3E}">
        <p14:creationId xmlns:p14="http://schemas.microsoft.com/office/powerpoint/2010/main" val="2996698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F473E0-BEA3-4809-818F-40E536D2CECA}"/>
              </a:ext>
            </a:extLst>
          </p:cNvPr>
          <p:cNvSpPr>
            <a:spLocks noGrp="1"/>
          </p:cNvSpPr>
          <p:nvPr>
            <p:ph type="title"/>
          </p:nvPr>
        </p:nvSpPr>
        <p:spPr/>
        <p:txBody>
          <a:bodyPr/>
          <a:lstStyle/>
          <a:p>
            <a:r>
              <a:rPr lang="es-CL" dirty="0"/>
              <a:t>API de Twitter</a:t>
            </a:r>
          </a:p>
        </p:txBody>
      </p:sp>
      <p:pic>
        <p:nvPicPr>
          <p:cNvPr id="9" name="Imagen 8">
            <a:extLst>
              <a:ext uri="{FF2B5EF4-FFF2-40B4-BE49-F238E27FC236}">
                <a16:creationId xmlns:a16="http://schemas.microsoft.com/office/drawing/2014/main" id="{6B53660A-3279-4E04-BB35-A020953593DB}"/>
              </a:ext>
            </a:extLst>
          </p:cNvPr>
          <p:cNvPicPr>
            <a:picLocks noChangeAspect="1"/>
          </p:cNvPicPr>
          <p:nvPr/>
        </p:nvPicPr>
        <p:blipFill rotWithShape="1">
          <a:blip r:embed="rId2">
            <a:extLst>
              <a:ext uri="{28A0092B-C50C-407E-A947-70E740481C1C}">
                <a14:useLocalDpi xmlns:a14="http://schemas.microsoft.com/office/drawing/2010/main" val="0"/>
              </a:ext>
            </a:extLst>
          </a:blip>
          <a:srcRect l="9608"/>
          <a:stretch/>
        </p:blipFill>
        <p:spPr>
          <a:xfrm>
            <a:off x="283464" y="1423424"/>
            <a:ext cx="7653528" cy="5160256"/>
          </a:xfrm>
          <a:prstGeom prst="rect">
            <a:avLst/>
          </a:prstGeom>
        </p:spPr>
      </p:pic>
    </p:spTree>
    <p:extLst>
      <p:ext uri="{BB962C8B-B14F-4D97-AF65-F5344CB8AC3E}">
        <p14:creationId xmlns:p14="http://schemas.microsoft.com/office/powerpoint/2010/main" val="8901732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F473E0-BEA3-4809-818F-40E536D2CECA}"/>
              </a:ext>
            </a:extLst>
          </p:cNvPr>
          <p:cNvSpPr>
            <a:spLocks noGrp="1"/>
          </p:cNvSpPr>
          <p:nvPr>
            <p:ph type="title"/>
          </p:nvPr>
        </p:nvSpPr>
        <p:spPr/>
        <p:txBody>
          <a:bodyPr/>
          <a:lstStyle/>
          <a:p>
            <a:r>
              <a:rPr lang="es-CL" dirty="0"/>
              <a:t>API de Twitter</a:t>
            </a:r>
          </a:p>
        </p:txBody>
      </p:sp>
      <p:pic>
        <p:nvPicPr>
          <p:cNvPr id="9" name="Imagen 8">
            <a:extLst>
              <a:ext uri="{FF2B5EF4-FFF2-40B4-BE49-F238E27FC236}">
                <a16:creationId xmlns:a16="http://schemas.microsoft.com/office/drawing/2014/main" id="{6B53660A-3279-4E04-BB35-A020953593DB}"/>
              </a:ext>
            </a:extLst>
          </p:cNvPr>
          <p:cNvPicPr>
            <a:picLocks noChangeAspect="1"/>
          </p:cNvPicPr>
          <p:nvPr/>
        </p:nvPicPr>
        <p:blipFill rotWithShape="1">
          <a:blip r:embed="rId2">
            <a:extLst>
              <a:ext uri="{28A0092B-C50C-407E-A947-70E740481C1C}">
                <a14:useLocalDpi xmlns:a14="http://schemas.microsoft.com/office/drawing/2010/main" val="0"/>
              </a:ext>
            </a:extLst>
          </a:blip>
          <a:srcRect l="9608"/>
          <a:stretch/>
        </p:blipFill>
        <p:spPr>
          <a:xfrm>
            <a:off x="283464" y="1423424"/>
            <a:ext cx="7653528" cy="5160256"/>
          </a:xfrm>
          <a:prstGeom prst="rect">
            <a:avLst/>
          </a:prstGeom>
        </p:spPr>
      </p:pic>
      <p:pic>
        <p:nvPicPr>
          <p:cNvPr id="11" name="Imagen 10">
            <a:extLst>
              <a:ext uri="{FF2B5EF4-FFF2-40B4-BE49-F238E27FC236}">
                <a16:creationId xmlns:a16="http://schemas.microsoft.com/office/drawing/2014/main" id="{02F4D687-9335-4526-A019-6AB9AC67B3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3520" y="4030167"/>
            <a:ext cx="6758875" cy="2553513"/>
          </a:xfrm>
          <a:prstGeom prst="rect">
            <a:avLst/>
          </a:prstGeom>
        </p:spPr>
      </p:pic>
    </p:spTree>
    <p:extLst>
      <p:ext uri="{BB962C8B-B14F-4D97-AF65-F5344CB8AC3E}">
        <p14:creationId xmlns:p14="http://schemas.microsoft.com/office/powerpoint/2010/main" val="26774042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6AA971-4CDD-44B0-ADCE-989745606F5A}"/>
              </a:ext>
            </a:extLst>
          </p:cNvPr>
          <p:cNvSpPr>
            <a:spLocks noGrp="1"/>
          </p:cNvSpPr>
          <p:nvPr>
            <p:ph type="title"/>
          </p:nvPr>
        </p:nvSpPr>
        <p:spPr/>
        <p:txBody>
          <a:bodyPr/>
          <a:lstStyle/>
          <a:p>
            <a:r>
              <a:rPr lang="es-CL" dirty="0"/>
              <a:t>Cuenta Desarrollador</a:t>
            </a:r>
          </a:p>
        </p:txBody>
      </p:sp>
      <p:sp>
        <p:nvSpPr>
          <p:cNvPr id="3" name="Marcador de contenido 2">
            <a:extLst>
              <a:ext uri="{FF2B5EF4-FFF2-40B4-BE49-F238E27FC236}">
                <a16:creationId xmlns:a16="http://schemas.microsoft.com/office/drawing/2014/main" id="{9F2F5037-DB11-47B8-A5A6-E11D472D34D5}"/>
              </a:ext>
            </a:extLst>
          </p:cNvPr>
          <p:cNvSpPr>
            <a:spLocks noGrp="1"/>
          </p:cNvSpPr>
          <p:nvPr>
            <p:ph idx="1"/>
          </p:nvPr>
        </p:nvSpPr>
        <p:spPr/>
        <p:txBody>
          <a:bodyPr/>
          <a:lstStyle/>
          <a:p>
            <a:r>
              <a:rPr lang="es-CL" dirty="0"/>
              <a:t>El primer paso para poder usar la API es solicitar una cuenta desarrollador</a:t>
            </a:r>
          </a:p>
          <a:p>
            <a:r>
              <a:rPr lang="es-CL" dirty="0"/>
              <a:t>Puede ser para investigación o negocios</a:t>
            </a:r>
          </a:p>
          <a:p>
            <a:r>
              <a:rPr lang="es-CL" dirty="0"/>
              <a:t>Permite Crear Aplicaciones</a:t>
            </a:r>
          </a:p>
          <a:p>
            <a:endParaRPr lang="es-CL" dirty="0"/>
          </a:p>
        </p:txBody>
      </p:sp>
      <p:pic>
        <p:nvPicPr>
          <p:cNvPr id="9" name="Imagen 8">
            <a:extLst>
              <a:ext uri="{FF2B5EF4-FFF2-40B4-BE49-F238E27FC236}">
                <a16:creationId xmlns:a16="http://schemas.microsoft.com/office/drawing/2014/main" id="{1A4356D0-65B3-40E1-8EF4-07708710F980}"/>
              </a:ext>
            </a:extLst>
          </p:cNvPr>
          <p:cNvPicPr>
            <a:picLocks noChangeAspect="1"/>
          </p:cNvPicPr>
          <p:nvPr/>
        </p:nvPicPr>
        <p:blipFill rotWithShape="1">
          <a:blip r:embed="rId2"/>
          <a:srcRect t="12133" r="50575" b="37466"/>
          <a:stretch/>
        </p:blipFill>
        <p:spPr>
          <a:xfrm>
            <a:off x="767103" y="3801364"/>
            <a:ext cx="10657794" cy="3056636"/>
          </a:xfrm>
          <a:prstGeom prst="rect">
            <a:avLst/>
          </a:prstGeom>
        </p:spPr>
      </p:pic>
    </p:spTree>
    <p:extLst>
      <p:ext uri="{BB962C8B-B14F-4D97-AF65-F5344CB8AC3E}">
        <p14:creationId xmlns:p14="http://schemas.microsoft.com/office/powerpoint/2010/main" val="12977189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E44C25-73FE-4A55-B08E-0BAE1F93FB68}"/>
              </a:ext>
            </a:extLst>
          </p:cNvPr>
          <p:cNvSpPr>
            <a:spLocks noGrp="1"/>
          </p:cNvSpPr>
          <p:nvPr>
            <p:ph type="title"/>
          </p:nvPr>
        </p:nvSpPr>
        <p:spPr/>
        <p:txBody>
          <a:bodyPr/>
          <a:lstStyle/>
          <a:p>
            <a:r>
              <a:rPr lang="es-CL" dirty="0"/>
              <a:t>Cuenta Desarrollador</a:t>
            </a:r>
          </a:p>
        </p:txBody>
      </p:sp>
      <p:pic>
        <p:nvPicPr>
          <p:cNvPr id="5" name="Imagen 4">
            <a:extLst>
              <a:ext uri="{FF2B5EF4-FFF2-40B4-BE49-F238E27FC236}">
                <a16:creationId xmlns:a16="http://schemas.microsoft.com/office/drawing/2014/main" id="{32C13586-FEA7-4870-959C-A950A91D84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463" y="1273212"/>
            <a:ext cx="11042337" cy="2080440"/>
          </a:xfrm>
          <a:prstGeom prst="rect">
            <a:avLst/>
          </a:prstGeom>
        </p:spPr>
      </p:pic>
    </p:spTree>
    <p:extLst>
      <p:ext uri="{BB962C8B-B14F-4D97-AF65-F5344CB8AC3E}">
        <p14:creationId xmlns:p14="http://schemas.microsoft.com/office/powerpoint/2010/main" val="42356531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E44C25-73FE-4A55-B08E-0BAE1F93FB68}"/>
              </a:ext>
            </a:extLst>
          </p:cNvPr>
          <p:cNvSpPr>
            <a:spLocks noGrp="1"/>
          </p:cNvSpPr>
          <p:nvPr>
            <p:ph type="title"/>
          </p:nvPr>
        </p:nvSpPr>
        <p:spPr/>
        <p:txBody>
          <a:bodyPr/>
          <a:lstStyle/>
          <a:p>
            <a:r>
              <a:rPr lang="es-CL" dirty="0"/>
              <a:t>Cuenta Desarrollador</a:t>
            </a:r>
          </a:p>
        </p:txBody>
      </p:sp>
      <p:pic>
        <p:nvPicPr>
          <p:cNvPr id="7" name="Imagen 6">
            <a:extLst>
              <a:ext uri="{FF2B5EF4-FFF2-40B4-BE49-F238E27FC236}">
                <a16:creationId xmlns:a16="http://schemas.microsoft.com/office/drawing/2014/main" id="{BB433250-C2B3-4BDA-B079-EC2A7D7D44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463" y="1307592"/>
            <a:ext cx="11007793" cy="5550408"/>
          </a:xfrm>
          <a:prstGeom prst="rect">
            <a:avLst/>
          </a:prstGeom>
        </p:spPr>
      </p:pic>
    </p:spTree>
    <p:extLst>
      <p:ext uri="{BB962C8B-B14F-4D97-AF65-F5344CB8AC3E}">
        <p14:creationId xmlns:p14="http://schemas.microsoft.com/office/powerpoint/2010/main" val="36393018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E44C25-73FE-4A55-B08E-0BAE1F93FB68}"/>
              </a:ext>
            </a:extLst>
          </p:cNvPr>
          <p:cNvSpPr>
            <a:spLocks noGrp="1"/>
          </p:cNvSpPr>
          <p:nvPr>
            <p:ph type="title"/>
          </p:nvPr>
        </p:nvSpPr>
        <p:spPr/>
        <p:txBody>
          <a:bodyPr/>
          <a:lstStyle/>
          <a:p>
            <a:r>
              <a:rPr lang="es-CL" dirty="0"/>
              <a:t>Cuenta Desarrollador</a:t>
            </a:r>
          </a:p>
        </p:txBody>
      </p:sp>
      <p:pic>
        <p:nvPicPr>
          <p:cNvPr id="4" name="Imagen 3">
            <a:extLst>
              <a:ext uri="{FF2B5EF4-FFF2-40B4-BE49-F238E27FC236}">
                <a16:creationId xmlns:a16="http://schemas.microsoft.com/office/drawing/2014/main" id="{81CBB2CF-F8A8-4451-8259-9B09283456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394" y="1320835"/>
            <a:ext cx="10920406" cy="5464013"/>
          </a:xfrm>
          <a:prstGeom prst="rect">
            <a:avLst/>
          </a:prstGeom>
        </p:spPr>
      </p:pic>
    </p:spTree>
    <p:extLst>
      <p:ext uri="{BB962C8B-B14F-4D97-AF65-F5344CB8AC3E}">
        <p14:creationId xmlns:p14="http://schemas.microsoft.com/office/powerpoint/2010/main" val="20717776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D58DC11-5E79-4C9F-BB07-3E55D9DCF9C5}"/>
              </a:ext>
            </a:extLst>
          </p:cNvPr>
          <p:cNvSpPr>
            <a:spLocks noGrp="1"/>
          </p:cNvSpPr>
          <p:nvPr>
            <p:ph idx="1"/>
          </p:nvPr>
        </p:nvSpPr>
        <p:spPr>
          <a:xfrm>
            <a:off x="838200" y="2231923"/>
            <a:ext cx="10515600" cy="1730477"/>
          </a:xfrm>
        </p:spPr>
        <p:txBody>
          <a:bodyPr>
            <a:normAutofit fontScale="92500" lnSpcReduction="20000"/>
          </a:bodyPr>
          <a:lstStyle/>
          <a:p>
            <a:pPr marL="0" indent="0" algn="ctr">
              <a:buNone/>
            </a:pPr>
            <a:r>
              <a:rPr lang="es-CL" sz="7200" b="1" dirty="0"/>
              <a:t>Obtener Datos de Twitter con {</a:t>
            </a:r>
            <a:r>
              <a:rPr lang="es-CL" sz="7200" b="1" dirty="0" err="1"/>
              <a:t>rtweet</a:t>
            </a:r>
            <a:r>
              <a:rPr lang="es-CL" sz="7200" b="1" dirty="0"/>
              <a:t>}</a:t>
            </a:r>
          </a:p>
        </p:txBody>
      </p:sp>
    </p:spTree>
    <p:extLst>
      <p:ext uri="{BB962C8B-B14F-4D97-AF65-F5344CB8AC3E}">
        <p14:creationId xmlns:p14="http://schemas.microsoft.com/office/powerpoint/2010/main" val="5652503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6F74B1-1644-4B10-A501-A32A7E1D09F4}"/>
              </a:ext>
            </a:extLst>
          </p:cNvPr>
          <p:cNvSpPr>
            <a:spLocks noGrp="1"/>
          </p:cNvSpPr>
          <p:nvPr>
            <p:ph type="title"/>
          </p:nvPr>
        </p:nvSpPr>
        <p:spPr/>
        <p:txBody>
          <a:bodyPr/>
          <a:lstStyle/>
          <a:p>
            <a:r>
              <a:rPr lang="es-CL" dirty="0"/>
              <a:t>Importar Datos con {</a:t>
            </a:r>
            <a:r>
              <a:rPr lang="es-CL" dirty="0" err="1"/>
              <a:t>rtweet</a:t>
            </a:r>
            <a:r>
              <a:rPr lang="es-CL" dirty="0"/>
              <a:t>}: </a:t>
            </a:r>
            <a:r>
              <a:rPr lang="es-CL" dirty="0" err="1"/>
              <a:t>Keys</a:t>
            </a:r>
            <a:r>
              <a:rPr lang="es-CL" dirty="0"/>
              <a:t> and Tokens</a:t>
            </a:r>
          </a:p>
        </p:txBody>
      </p:sp>
      <p:sp>
        <p:nvSpPr>
          <p:cNvPr id="3" name="Marcador de contenido 2">
            <a:extLst>
              <a:ext uri="{FF2B5EF4-FFF2-40B4-BE49-F238E27FC236}">
                <a16:creationId xmlns:a16="http://schemas.microsoft.com/office/drawing/2014/main" id="{2A92B96B-5F56-4220-B343-132D0DC5E600}"/>
              </a:ext>
            </a:extLst>
          </p:cNvPr>
          <p:cNvSpPr>
            <a:spLocks noGrp="1"/>
          </p:cNvSpPr>
          <p:nvPr>
            <p:ph idx="1"/>
          </p:nvPr>
        </p:nvSpPr>
        <p:spPr/>
        <p:txBody>
          <a:bodyPr/>
          <a:lstStyle/>
          <a:p>
            <a:r>
              <a:rPr lang="es-CL" dirty="0"/>
              <a:t>Para poder interactuar con nuestra aplicación desde R es necesario crear un token y para ello debemos contar con credenciales de acceso</a:t>
            </a:r>
          </a:p>
        </p:txBody>
      </p:sp>
      <p:pic>
        <p:nvPicPr>
          <p:cNvPr id="9" name="Imagen 8">
            <a:extLst>
              <a:ext uri="{FF2B5EF4-FFF2-40B4-BE49-F238E27FC236}">
                <a16:creationId xmlns:a16="http://schemas.microsoft.com/office/drawing/2014/main" id="{B383D6E3-BCD3-482F-B16C-0E9CB9825E99}"/>
              </a:ext>
            </a:extLst>
          </p:cNvPr>
          <p:cNvPicPr>
            <a:picLocks noChangeAspect="1"/>
          </p:cNvPicPr>
          <p:nvPr/>
        </p:nvPicPr>
        <p:blipFill rotWithShape="1">
          <a:blip r:embed="rId2"/>
          <a:srcRect l="6759" t="5202" r="5717" b="7217"/>
          <a:stretch/>
        </p:blipFill>
        <p:spPr>
          <a:xfrm>
            <a:off x="2523744" y="2854643"/>
            <a:ext cx="6547104" cy="3921061"/>
          </a:xfrm>
          <a:prstGeom prst="rect">
            <a:avLst/>
          </a:prstGeom>
        </p:spPr>
      </p:pic>
    </p:spTree>
    <p:extLst>
      <p:ext uri="{BB962C8B-B14F-4D97-AF65-F5344CB8AC3E}">
        <p14:creationId xmlns:p14="http://schemas.microsoft.com/office/powerpoint/2010/main" val="686518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A7D4B1-7D7F-4B64-A8B1-A5818C13C655}"/>
              </a:ext>
            </a:extLst>
          </p:cNvPr>
          <p:cNvSpPr>
            <a:spLocks noGrp="1"/>
          </p:cNvSpPr>
          <p:nvPr>
            <p:ph type="title"/>
          </p:nvPr>
        </p:nvSpPr>
        <p:spPr/>
        <p:txBody>
          <a:bodyPr/>
          <a:lstStyle/>
          <a:p>
            <a:r>
              <a:rPr lang="es-CL" b="1" dirty="0"/>
              <a:t>Contenidos</a:t>
            </a:r>
          </a:p>
        </p:txBody>
      </p:sp>
      <p:sp>
        <p:nvSpPr>
          <p:cNvPr id="3" name="Marcador de contenido 2">
            <a:extLst>
              <a:ext uri="{FF2B5EF4-FFF2-40B4-BE49-F238E27FC236}">
                <a16:creationId xmlns:a16="http://schemas.microsoft.com/office/drawing/2014/main" id="{005AD8CB-FE6E-4BE3-AACF-009F1A11348D}"/>
              </a:ext>
            </a:extLst>
          </p:cNvPr>
          <p:cNvSpPr>
            <a:spLocks noGrp="1"/>
          </p:cNvSpPr>
          <p:nvPr>
            <p:ph idx="1"/>
          </p:nvPr>
        </p:nvSpPr>
        <p:spPr/>
        <p:txBody>
          <a:bodyPr/>
          <a:lstStyle/>
          <a:p>
            <a:r>
              <a:rPr lang="es-CL" dirty="0"/>
              <a:t>Introducción a Twitter</a:t>
            </a:r>
          </a:p>
          <a:p>
            <a:r>
              <a:rPr lang="es-CL" dirty="0"/>
              <a:t>Uso de API Twitter</a:t>
            </a:r>
          </a:p>
          <a:p>
            <a:r>
              <a:rPr lang="es-CL" dirty="0"/>
              <a:t>Obtener Datos de Twitter con {</a:t>
            </a:r>
            <a:r>
              <a:rPr lang="es-CL" dirty="0" err="1"/>
              <a:t>rtweet</a:t>
            </a:r>
            <a:r>
              <a:rPr lang="es-CL" dirty="0"/>
              <a:t>}</a:t>
            </a:r>
          </a:p>
          <a:p>
            <a:r>
              <a:rPr lang="es-CL" dirty="0"/>
              <a:t>Análisis de Datos de Texto</a:t>
            </a:r>
          </a:p>
        </p:txBody>
      </p:sp>
    </p:spTree>
    <p:extLst>
      <p:ext uri="{BB962C8B-B14F-4D97-AF65-F5344CB8AC3E}">
        <p14:creationId xmlns:p14="http://schemas.microsoft.com/office/powerpoint/2010/main" val="31061896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6F74B1-1644-4B10-A501-A32A7E1D09F4}"/>
              </a:ext>
            </a:extLst>
          </p:cNvPr>
          <p:cNvSpPr>
            <a:spLocks noGrp="1"/>
          </p:cNvSpPr>
          <p:nvPr>
            <p:ph type="title"/>
          </p:nvPr>
        </p:nvSpPr>
        <p:spPr/>
        <p:txBody>
          <a:bodyPr/>
          <a:lstStyle/>
          <a:p>
            <a:r>
              <a:rPr lang="es-CL" dirty="0"/>
              <a:t>Importar Datos con {</a:t>
            </a:r>
            <a:r>
              <a:rPr lang="es-CL" dirty="0" err="1"/>
              <a:t>rtweet</a:t>
            </a:r>
            <a:r>
              <a:rPr lang="es-CL" dirty="0"/>
              <a:t>}: </a:t>
            </a:r>
            <a:r>
              <a:rPr lang="es-CL" dirty="0" err="1"/>
              <a:t>search_tweets</a:t>
            </a:r>
            <a:r>
              <a:rPr lang="es-CL" dirty="0"/>
              <a:t>()</a:t>
            </a:r>
          </a:p>
        </p:txBody>
      </p:sp>
      <p:sp>
        <p:nvSpPr>
          <p:cNvPr id="3" name="Marcador de contenido 2">
            <a:extLst>
              <a:ext uri="{FF2B5EF4-FFF2-40B4-BE49-F238E27FC236}">
                <a16:creationId xmlns:a16="http://schemas.microsoft.com/office/drawing/2014/main" id="{2A92B96B-5F56-4220-B343-132D0DC5E600}"/>
              </a:ext>
            </a:extLst>
          </p:cNvPr>
          <p:cNvSpPr>
            <a:spLocks noGrp="1"/>
          </p:cNvSpPr>
          <p:nvPr>
            <p:ph idx="1"/>
          </p:nvPr>
        </p:nvSpPr>
        <p:spPr/>
        <p:txBody>
          <a:bodyPr/>
          <a:lstStyle/>
          <a:p>
            <a:r>
              <a:rPr lang="es-CL" dirty="0"/>
              <a:t>Por default </a:t>
            </a:r>
            <a:r>
              <a:rPr lang="es-CL" dirty="0" err="1"/>
              <a:t>rtweet</a:t>
            </a:r>
            <a:r>
              <a:rPr lang="es-CL" dirty="0"/>
              <a:t>::</a:t>
            </a:r>
            <a:r>
              <a:rPr lang="es-CL" dirty="0" err="1"/>
              <a:t>search_tweets</a:t>
            </a:r>
            <a:r>
              <a:rPr lang="es-CL" dirty="0"/>
              <a:t>() entrega 100 resultados, para ampliar el tamaño de los resultados se puede especificar el número n</a:t>
            </a:r>
          </a:p>
        </p:txBody>
      </p:sp>
      <p:pic>
        <p:nvPicPr>
          <p:cNvPr id="7" name="Imagen 6">
            <a:extLst>
              <a:ext uri="{FF2B5EF4-FFF2-40B4-BE49-F238E27FC236}">
                <a16:creationId xmlns:a16="http://schemas.microsoft.com/office/drawing/2014/main" id="{BE39A242-F574-4286-AC9F-3113733D57B8}"/>
              </a:ext>
            </a:extLst>
          </p:cNvPr>
          <p:cNvPicPr>
            <a:picLocks noChangeAspect="1"/>
          </p:cNvPicPr>
          <p:nvPr/>
        </p:nvPicPr>
        <p:blipFill>
          <a:blip r:embed="rId2"/>
          <a:stretch>
            <a:fillRect/>
          </a:stretch>
        </p:blipFill>
        <p:spPr>
          <a:xfrm>
            <a:off x="1647825" y="2779983"/>
            <a:ext cx="8428863" cy="3712892"/>
          </a:xfrm>
          <a:prstGeom prst="rect">
            <a:avLst/>
          </a:prstGeom>
        </p:spPr>
      </p:pic>
    </p:spTree>
    <p:extLst>
      <p:ext uri="{BB962C8B-B14F-4D97-AF65-F5344CB8AC3E}">
        <p14:creationId xmlns:p14="http://schemas.microsoft.com/office/powerpoint/2010/main" val="30831653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6F74B1-1644-4B10-A501-A32A7E1D09F4}"/>
              </a:ext>
            </a:extLst>
          </p:cNvPr>
          <p:cNvSpPr>
            <a:spLocks noGrp="1"/>
          </p:cNvSpPr>
          <p:nvPr>
            <p:ph type="title"/>
          </p:nvPr>
        </p:nvSpPr>
        <p:spPr/>
        <p:txBody>
          <a:bodyPr/>
          <a:lstStyle/>
          <a:p>
            <a:r>
              <a:rPr lang="es-CL" dirty="0"/>
              <a:t>Importar Datos con {</a:t>
            </a:r>
            <a:r>
              <a:rPr lang="es-CL" dirty="0" err="1"/>
              <a:t>rtweet</a:t>
            </a:r>
            <a:r>
              <a:rPr lang="es-CL" dirty="0"/>
              <a:t>}: </a:t>
            </a:r>
            <a:r>
              <a:rPr lang="es-CL" dirty="0" err="1"/>
              <a:t>search_tweets</a:t>
            </a:r>
            <a:r>
              <a:rPr lang="es-CL" dirty="0"/>
              <a:t>()</a:t>
            </a:r>
          </a:p>
        </p:txBody>
      </p:sp>
      <p:sp>
        <p:nvSpPr>
          <p:cNvPr id="3" name="Marcador de contenido 2">
            <a:extLst>
              <a:ext uri="{FF2B5EF4-FFF2-40B4-BE49-F238E27FC236}">
                <a16:creationId xmlns:a16="http://schemas.microsoft.com/office/drawing/2014/main" id="{2A92B96B-5F56-4220-B343-132D0DC5E600}"/>
              </a:ext>
            </a:extLst>
          </p:cNvPr>
          <p:cNvSpPr>
            <a:spLocks noGrp="1"/>
          </p:cNvSpPr>
          <p:nvPr>
            <p:ph idx="1"/>
          </p:nvPr>
        </p:nvSpPr>
        <p:spPr/>
        <p:txBody>
          <a:bodyPr/>
          <a:lstStyle/>
          <a:p>
            <a:r>
              <a:rPr lang="es-CL" dirty="0"/>
              <a:t>En caso de que n sea mayor del límite hay que pasar el argumento </a:t>
            </a:r>
            <a:r>
              <a:rPr lang="es-CL" dirty="0" err="1"/>
              <a:t>retrayonratelimit</a:t>
            </a:r>
            <a:r>
              <a:rPr lang="es-CL" dirty="0"/>
              <a:t> = TRUE, esto permitirá pausas sin que se corte la descarga.</a:t>
            </a:r>
          </a:p>
        </p:txBody>
      </p:sp>
      <p:pic>
        <p:nvPicPr>
          <p:cNvPr id="6" name="Imagen 5">
            <a:extLst>
              <a:ext uri="{FF2B5EF4-FFF2-40B4-BE49-F238E27FC236}">
                <a16:creationId xmlns:a16="http://schemas.microsoft.com/office/drawing/2014/main" id="{24469311-29DC-4F30-9571-DF4B0CF11A4D}"/>
              </a:ext>
            </a:extLst>
          </p:cNvPr>
          <p:cNvPicPr>
            <a:picLocks noChangeAspect="1"/>
          </p:cNvPicPr>
          <p:nvPr/>
        </p:nvPicPr>
        <p:blipFill>
          <a:blip r:embed="rId2"/>
          <a:stretch>
            <a:fillRect/>
          </a:stretch>
        </p:blipFill>
        <p:spPr>
          <a:xfrm>
            <a:off x="1629537" y="3026871"/>
            <a:ext cx="8428863" cy="3712892"/>
          </a:xfrm>
          <a:prstGeom prst="rect">
            <a:avLst/>
          </a:prstGeom>
        </p:spPr>
      </p:pic>
    </p:spTree>
    <p:extLst>
      <p:ext uri="{BB962C8B-B14F-4D97-AF65-F5344CB8AC3E}">
        <p14:creationId xmlns:p14="http://schemas.microsoft.com/office/powerpoint/2010/main" val="3392802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6F74B1-1644-4B10-A501-A32A7E1D09F4}"/>
              </a:ext>
            </a:extLst>
          </p:cNvPr>
          <p:cNvSpPr>
            <a:spLocks noGrp="1"/>
          </p:cNvSpPr>
          <p:nvPr>
            <p:ph type="title"/>
          </p:nvPr>
        </p:nvSpPr>
        <p:spPr/>
        <p:txBody>
          <a:bodyPr/>
          <a:lstStyle/>
          <a:p>
            <a:r>
              <a:rPr lang="es-CL" dirty="0"/>
              <a:t>Importar Datos con {</a:t>
            </a:r>
            <a:r>
              <a:rPr lang="es-CL" dirty="0" err="1"/>
              <a:t>rtweet</a:t>
            </a:r>
            <a:r>
              <a:rPr lang="es-CL" dirty="0"/>
              <a:t>}: </a:t>
            </a:r>
            <a:r>
              <a:rPr lang="es-CL" dirty="0" err="1"/>
              <a:t>search_tweets</a:t>
            </a:r>
            <a:r>
              <a:rPr lang="es-CL" dirty="0"/>
              <a:t>()</a:t>
            </a:r>
          </a:p>
        </p:txBody>
      </p:sp>
      <p:sp>
        <p:nvSpPr>
          <p:cNvPr id="3" name="Marcador de contenido 2">
            <a:extLst>
              <a:ext uri="{FF2B5EF4-FFF2-40B4-BE49-F238E27FC236}">
                <a16:creationId xmlns:a16="http://schemas.microsoft.com/office/drawing/2014/main" id="{2A92B96B-5F56-4220-B343-132D0DC5E600}"/>
              </a:ext>
            </a:extLst>
          </p:cNvPr>
          <p:cNvSpPr>
            <a:spLocks noGrp="1"/>
          </p:cNvSpPr>
          <p:nvPr>
            <p:ph idx="1"/>
          </p:nvPr>
        </p:nvSpPr>
        <p:spPr/>
        <p:txBody>
          <a:bodyPr/>
          <a:lstStyle/>
          <a:p>
            <a:r>
              <a:rPr lang="es-CL" dirty="0"/>
              <a:t>Para obtener datos solo de Chile se puede especificar el argumento </a:t>
            </a:r>
            <a:r>
              <a:rPr lang="es-CL" dirty="0" err="1"/>
              <a:t>geocode</a:t>
            </a:r>
            <a:r>
              <a:rPr lang="es-CL" dirty="0"/>
              <a:t>. La variable </a:t>
            </a:r>
            <a:r>
              <a:rPr lang="es-CL" dirty="0" err="1"/>
              <a:t>geocode</a:t>
            </a:r>
            <a:r>
              <a:rPr lang="es-CL" dirty="0"/>
              <a:t> es una lista que debe tener la siguiente estructura: </a:t>
            </a:r>
          </a:p>
        </p:txBody>
      </p:sp>
      <p:pic>
        <p:nvPicPr>
          <p:cNvPr id="5" name="Imagen 4">
            <a:extLst>
              <a:ext uri="{FF2B5EF4-FFF2-40B4-BE49-F238E27FC236}">
                <a16:creationId xmlns:a16="http://schemas.microsoft.com/office/drawing/2014/main" id="{7C974C03-85D7-4B91-BA3C-FBD277BDDB53}"/>
              </a:ext>
            </a:extLst>
          </p:cNvPr>
          <p:cNvPicPr>
            <a:picLocks noChangeAspect="1"/>
          </p:cNvPicPr>
          <p:nvPr/>
        </p:nvPicPr>
        <p:blipFill rotWithShape="1">
          <a:blip r:embed="rId2"/>
          <a:srcRect l="6832" t="5204" r="8672" b="6177"/>
          <a:stretch/>
        </p:blipFill>
        <p:spPr>
          <a:xfrm>
            <a:off x="3044952" y="2673310"/>
            <a:ext cx="5175504" cy="4107367"/>
          </a:xfrm>
          <a:prstGeom prst="rect">
            <a:avLst/>
          </a:prstGeom>
        </p:spPr>
      </p:pic>
    </p:spTree>
    <p:extLst>
      <p:ext uri="{BB962C8B-B14F-4D97-AF65-F5344CB8AC3E}">
        <p14:creationId xmlns:p14="http://schemas.microsoft.com/office/powerpoint/2010/main" val="42607359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a:t>Estructura de los datos {</a:t>
            </a:r>
            <a:r>
              <a:rPr lang="es-CL" dirty="0" err="1"/>
              <a:t>rtweet</a:t>
            </a:r>
            <a:r>
              <a:rPr lang="es-CL" dirty="0"/>
              <a:t>}</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a:xfrm>
            <a:off x="838200" y="1825625"/>
            <a:ext cx="10515600" cy="3906581"/>
          </a:xfrm>
        </p:spPr>
        <p:txBody>
          <a:bodyPr numCol="1">
            <a:normAutofit/>
          </a:bodyPr>
          <a:lstStyle/>
          <a:p>
            <a:pPr algn="just"/>
            <a:r>
              <a:rPr lang="es-CL" dirty="0">
                <a:latin typeface="+mj-lt"/>
              </a:rPr>
              <a:t>Las bases de datos de tweets obtenidas son ricas en información </a:t>
            </a:r>
          </a:p>
          <a:p>
            <a:pPr algn="just"/>
            <a:r>
              <a:rPr lang="es-CL" dirty="0">
                <a:latin typeface="+mj-lt"/>
              </a:rPr>
              <a:t>Entrega 90 variables</a:t>
            </a:r>
          </a:p>
          <a:p>
            <a:pPr algn="just"/>
            <a:r>
              <a:rPr lang="es-CL" dirty="0">
                <a:latin typeface="+mj-lt"/>
              </a:rPr>
              <a:t>Información sobre el usuario (id, nombre, número de seguidores, </a:t>
            </a:r>
            <a:r>
              <a:rPr lang="es-CL" dirty="0" err="1">
                <a:latin typeface="+mj-lt"/>
              </a:rPr>
              <a:t>etc</a:t>
            </a:r>
            <a:r>
              <a:rPr lang="es-CL" dirty="0">
                <a:latin typeface="+mj-lt"/>
              </a:rPr>
              <a:t>)</a:t>
            </a:r>
          </a:p>
          <a:p>
            <a:pPr algn="just"/>
            <a:r>
              <a:rPr lang="es-CL" dirty="0">
                <a:latin typeface="+mj-lt"/>
              </a:rPr>
              <a:t>Información sobre el tweet (id, texto, número de “me gusta”, </a:t>
            </a:r>
            <a:r>
              <a:rPr lang="es-CL" dirty="0" err="1">
                <a:latin typeface="+mj-lt"/>
              </a:rPr>
              <a:t>etc</a:t>
            </a:r>
            <a:r>
              <a:rPr lang="es-CL" dirty="0">
                <a:latin typeface="+mj-lt"/>
              </a:rPr>
              <a:t>)</a:t>
            </a:r>
          </a:p>
          <a:p>
            <a:pPr marL="0" indent="0" algn="just">
              <a:buNone/>
            </a:pPr>
            <a:endParaRPr lang="es-CL" dirty="0">
              <a:latin typeface="+mj-lt"/>
            </a:endParaRPr>
          </a:p>
        </p:txBody>
      </p:sp>
    </p:spTree>
    <p:extLst>
      <p:ext uri="{BB962C8B-B14F-4D97-AF65-F5344CB8AC3E}">
        <p14:creationId xmlns:p14="http://schemas.microsoft.com/office/powerpoint/2010/main" val="31429792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393D27D-A66E-413D-9594-6D1203B6EDDE}"/>
              </a:ext>
            </a:extLst>
          </p:cNvPr>
          <p:cNvPicPr>
            <a:picLocks noChangeAspect="1"/>
          </p:cNvPicPr>
          <p:nvPr/>
        </p:nvPicPr>
        <p:blipFill>
          <a:blip r:embed="rId2"/>
          <a:stretch>
            <a:fillRect/>
          </a:stretch>
        </p:blipFill>
        <p:spPr>
          <a:xfrm>
            <a:off x="1079662" y="0"/>
            <a:ext cx="10032675" cy="6858000"/>
          </a:xfrm>
          <a:prstGeom prst="rect">
            <a:avLst/>
          </a:prstGeom>
        </p:spPr>
      </p:pic>
    </p:spTree>
    <p:extLst>
      <p:ext uri="{BB962C8B-B14F-4D97-AF65-F5344CB8AC3E}">
        <p14:creationId xmlns:p14="http://schemas.microsoft.com/office/powerpoint/2010/main" val="3198986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D58DC11-5E79-4C9F-BB07-3E55D9DCF9C5}"/>
              </a:ext>
            </a:extLst>
          </p:cNvPr>
          <p:cNvSpPr>
            <a:spLocks noGrp="1"/>
          </p:cNvSpPr>
          <p:nvPr>
            <p:ph idx="1"/>
          </p:nvPr>
        </p:nvSpPr>
        <p:spPr>
          <a:xfrm>
            <a:off x="838200" y="2231923"/>
            <a:ext cx="10515600" cy="1730477"/>
          </a:xfrm>
        </p:spPr>
        <p:txBody>
          <a:bodyPr>
            <a:normAutofit fontScale="92500" lnSpcReduction="20000"/>
          </a:bodyPr>
          <a:lstStyle/>
          <a:p>
            <a:pPr marL="0" indent="0" algn="ctr">
              <a:buNone/>
            </a:pPr>
            <a:r>
              <a:rPr lang="es-CL" sz="7200" b="1" dirty="0"/>
              <a:t>Análisis de Texto de Tweets con {</a:t>
            </a:r>
            <a:r>
              <a:rPr lang="es-CL" sz="7200" b="1" dirty="0" err="1"/>
              <a:t>tidytext</a:t>
            </a:r>
            <a:r>
              <a:rPr lang="es-CL" sz="7200" b="1" dirty="0"/>
              <a:t>}</a:t>
            </a:r>
            <a:endParaRPr lang="es-CL" sz="3600" dirty="0"/>
          </a:p>
        </p:txBody>
      </p:sp>
    </p:spTree>
    <p:extLst>
      <p:ext uri="{BB962C8B-B14F-4D97-AF65-F5344CB8AC3E}">
        <p14:creationId xmlns:p14="http://schemas.microsoft.com/office/powerpoint/2010/main" val="29887505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a:t>Supuestos para el análisis de texto I</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a:xfrm>
            <a:off x="838200" y="1825625"/>
            <a:ext cx="10515600" cy="3906581"/>
          </a:xfrm>
        </p:spPr>
        <p:txBody>
          <a:bodyPr numCol="1">
            <a:normAutofit/>
          </a:bodyPr>
          <a:lstStyle/>
          <a:p>
            <a:pPr algn="just"/>
            <a:r>
              <a:rPr lang="es-CL" dirty="0">
                <a:latin typeface="+mj-lt"/>
              </a:rPr>
              <a:t>El texto representa implicancias observables de alguna característica interés subyacente</a:t>
            </a:r>
          </a:p>
          <a:p>
            <a:pPr lvl="1" algn="just"/>
            <a:r>
              <a:rPr lang="es-CL" dirty="0">
                <a:latin typeface="+mj-lt"/>
              </a:rPr>
              <a:t>Algún atributo del autor del tweet</a:t>
            </a:r>
          </a:p>
          <a:p>
            <a:pPr lvl="1" algn="just"/>
            <a:r>
              <a:rPr lang="es-CL" dirty="0">
                <a:latin typeface="+mj-lt"/>
              </a:rPr>
              <a:t>Un sentimiento o emoción</a:t>
            </a:r>
          </a:p>
          <a:p>
            <a:pPr lvl="1" algn="just"/>
            <a:r>
              <a:rPr lang="es-CL" dirty="0">
                <a:latin typeface="+mj-lt"/>
              </a:rPr>
              <a:t>La relevancia de un tema político</a:t>
            </a:r>
          </a:p>
          <a:p>
            <a:pPr marL="0" indent="0" algn="just">
              <a:buNone/>
            </a:pPr>
            <a:endParaRPr lang="es-CL" dirty="0">
              <a:latin typeface="+mj-lt"/>
            </a:endParaRPr>
          </a:p>
        </p:txBody>
      </p:sp>
    </p:spTree>
    <p:extLst>
      <p:ext uri="{BB962C8B-B14F-4D97-AF65-F5344CB8AC3E}">
        <p14:creationId xmlns:p14="http://schemas.microsoft.com/office/powerpoint/2010/main" val="17291956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a:t>Supuestos para el análisis de texto II</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a:xfrm>
            <a:off x="838200" y="1825625"/>
            <a:ext cx="10515600" cy="3906581"/>
          </a:xfrm>
        </p:spPr>
        <p:txBody>
          <a:bodyPr numCol="1">
            <a:normAutofit/>
          </a:bodyPr>
          <a:lstStyle/>
          <a:p>
            <a:pPr algn="just"/>
            <a:r>
              <a:rPr lang="es-CL" dirty="0">
                <a:latin typeface="+mj-lt"/>
              </a:rPr>
              <a:t>El texto puede ser representado mediante la extracción de sus términos</a:t>
            </a:r>
          </a:p>
          <a:p>
            <a:pPr lvl="1" algn="just"/>
            <a:r>
              <a:rPr lang="es-CL" dirty="0">
                <a:latin typeface="+mj-lt"/>
              </a:rPr>
              <a:t>El supuesto más común es el de la bolsa de palabras (bag </a:t>
            </a:r>
            <a:r>
              <a:rPr lang="es-CL" dirty="0" err="1">
                <a:latin typeface="+mj-lt"/>
              </a:rPr>
              <a:t>of</a:t>
            </a:r>
            <a:r>
              <a:rPr lang="es-CL" dirty="0">
                <a:latin typeface="+mj-lt"/>
              </a:rPr>
              <a:t> </a:t>
            </a:r>
            <a:r>
              <a:rPr lang="es-CL" dirty="0" err="1">
                <a:latin typeface="+mj-lt"/>
              </a:rPr>
              <a:t>words</a:t>
            </a:r>
            <a:r>
              <a:rPr lang="es-CL" dirty="0">
                <a:latin typeface="+mj-lt"/>
              </a:rPr>
              <a:t>)</a:t>
            </a:r>
          </a:p>
          <a:p>
            <a:pPr lvl="1" algn="just"/>
            <a:r>
              <a:rPr lang="es-CL" dirty="0">
                <a:latin typeface="+mj-lt"/>
              </a:rPr>
              <a:t>Hay muchas otras definiciones de “términos” posibles (</a:t>
            </a:r>
            <a:r>
              <a:rPr lang="es-CL" dirty="0" err="1">
                <a:latin typeface="+mj-lt"/>
              </a:rPr>
              <a:t>e.g</a:t>
            </a:r>
            <a:r>
              <a:rPr lang="es-CL" dirty="0">
                <a:latin typeface="+mj-lt"/>
              </a:rPr>
              <a:t>. n-</a:t>
            </a:r>
            <a:r>
              <a:rPr lang="es-CL" dirty="0" err="1">
                <a:latin typeface="+mj-lt"/>
              </a:rPr>
              <a:t>grams</a:t>
            </a:r>
            <a:r>
              <a:rPr lang="es-CL" dirty="0">
                <a:latin typeface="+mj-lt"/>
              </a:rPr>
              <a:t>)</a:t>
            </a:r>
          </a:p>
          <a:p>
            <a:pPr lvl="1" algn="just"/>
            <a:endParaRPr lang="es-CL" dirty="0">
              <a:latin typeface="+mj-lt"/>
            </a:endParaRPr>
          </a:p>
          <a:p>
            <a:pPr marL="0" indent="0" algn="just">
              <a:buNone/>
            </a:pPr>
            <a:endParaRPr lang="es-CL" dirty="0">
              <a:latin typeface="+mj-lt"/>
            </a:endParaRPr>
          </a:p>
        </p:txBody>
      </p:sp>
    </p:spTree>
    <p:extLst>
      <p:ext uri="{BB962C8B-B14F-4D97-AF65-F5344CB8AC3E}">
        <p14:creationId xmlns:p14="http://schemas.microsoft.com/office/powerpoint/2010/main" val="1078042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60D4C-FAB8-45FB-B7C1-DD8DA550B75C}"/>
              </a:ext>
            </a:extLst>
          </p:cNvPr>
          <p:cNvSpPr>
            <a:spLocks noGrp="1"/>
          </p:cNvSpPr>
          <p:nvPr>
            <p:ph type="title"/>
          </p:nvPr>
        </p:nvSpPr>
        <p:spPr/>
        <p:txBody>
          <a:bodyPr/>
          <a:lstStyle/>
          <a:p>
            <a:r>
              <a:rPr lang="es-CL" dirty="0"/>
              <a:t>Supuestos para el análisis de texto III</a:t>
            </a:r>
          </a:p>
        </p:txBody>
      </p:sp>
      <p:sp>
        <p:nvSpPr>
          <p:cNvPr id="3" name="Marcador de contenido 2">
            <a:extLst>
              <a:ext uri="{FF2B5EF4-FFF2-40B4-BE49-F238E27FC236}">
                <a16:creationId xmlns:a16="http://schemas.microsoft.com/office/drawing/2014/main" id="{C0CFED65-1F53-419C-A077-623E566704B9}"/>
              </a:ext>
            </a:extLst>
          </p:cNvPr>
          <p:cNvSpPr>
            <a:spLocks noGrp="1"/>
          </p:cNvSpPr>
          <p:nvPr>
            <p:ph idx="1"/>
          </p:nvPr>
        </p:nvSpPr>
        <p:spPr>
          <a:xfrm>
            <a:off x="838200" y="1825625"/>
            <a:ext cx="10515600" cy="3906581"/>
          </a:xfrm>
        </p:spPr>
        <p:txBody>
          <a:bodyPr numCol="1">
            <a:normAutofit/>
          </a:bodyPr>
          <a:lstStyle/>
          <a:p>
            <a:pPr algn="just"/>
            <a:r>
              <a:rPr lang="es-CL" dirty="0">
                <a:latin typeface="+mj-lt"/>
              </a:rPr>
              <a:t>Una matriz de documentos-términos puede ser analizada utilizando métodos cuantitativos para producir estimaciones significativas y válidas de las características subyacentes que nos interesan.</a:t>
            </a:r>
          </a:p>
          <a:p>
            <a:pPr lvl="1" algn="just"/>
            <a:endParaRPr lang="es-CL" dirty="0">
              <a:latin typeface="+mj-lt"/>
            </a:endParaRPr>
          </a:p>
          <a:p>
            <a:pPr marL="0" indent="0" algn="just">
              <a:buNone/>
            </a:pPr>
            <a:endParaRPr lang="es-CL" dirty="0">
              <a:latin typeface="+mj-lt"/>
            </a:endParaRPr>
          </a:p>
        </p:txBody>
      </p:sp>
    </p:spTree>
    <p:extLst>
      <p:ext uri="{BB962C8B-B14F-4D97-AF65-F5344CB8AC3E}">
        <p14:creationId xmlns:p14="http://schemas.microsoft.com/office/powerpoint/2010/main" val="30160297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7EA1C0-571B-4718-8F91-C4BB07539401}"/>
              </a:ext>
            </a:extLst>
          </p:cNvPr>
          <p:cNvSpPr>
            <a:spLocks noGrp="1"/>
          </p:cNvSpPr>
          <p:nvPr>
            <p:ph type="title"/>
          </p:nvPr>
        </p:nvSpPr>
        <p:spPr/>
        <p:txBody>
          <a:bodyPr/>
          <a:lstStyle/>
          <a:p>
            <a:r>
              <a:rPr lang="es-CL" dirty="0"/>
              <a:t>Definiciones</a:t>
            </a:r>
          </a:p>
        </p:txBody>
      </p:sp>
      <p:sp>
        <p:nvSpPr>
          <p:cNvPr id="4" name="Marcador de contenido 2">
            <a:extLst>
              <a:ext uri="{FF2B5EF4-FFF2-40B4-BE49-F238E27FC236}">
                <a16:creationId xmlns:a16="http://schemas.microsoft.com/office/drawing/2014/main" id="{A30A8815-0915-4061-8A6C-E2ABBA71338C}"/>
              </a:ext>
            </a:extLst>
          </p:cNvPr>
          <p:cNvSpPr>
            <a:spLocks noGrp="1"/>
          </p:cNvSpPr>
          <p:nvPr>
            <p:ph idx="1"/>
          </p:nvPr>
        </p:nvSpPr>
        <p:spPr>
          <a:xfrm>
            <a:off x="838200" y="1825625"/>
            <a:ext cx="10515600" cy="3906581"/>
          </a:xfrm>
        </p:spPr>
        <p:txBody>
          <a:bodyPr numCol="1">
            <a:normAutofit/>
          </a:bodyPr>
          <a:lstStyle/>
          <a:p>
            <a:pPr marL="457200" lvl="1" indent="0" algn="just">
              <a:buNone/>
            </a:pPr>
            <a:endParaRPr lang="es-CL" dirty="0">
              <a:latin typeface="+mj-lt"/>
            </a:endParaRPr>
          </a:p>
          <a:p>
            <a:pPr marL="0" indent="0" algn="just">
              <a:buNone/>
            </a:pPr>
            <a:endParaRPr lang="es-CL" dirty="0">
              <a:latin typeface="+mj-lt"/>
            </a:endParaRPr>
          </a:p>
        </p:txBody>
      </p:sp>
      <p:graphicFrame>
        <p:nvGraphicFramePr>
          <p:cNvPr id="6" name="Tabla 6">
            <a:extLst>
              <a:ext uri="{FF2B5EF4-FFF2-40B4-BE49-F238E27FC236}">
                <a16:creationId xmlns:a16="http://schemas.microsoft.com/office/drawing/2014/main" id="{CAC6C463-0DFF-4F06-A108-69AD49372AF8}"/>
              </a:ext>
            </a:extLst>
          </p:cNvPr>
          <p:cNvGraphicFramePr>
            <a:graphicFrameLocks noGrp="1"/>
          </p:cNvGraphicFramePr>
          <p:nvPr>
            <p:extLst>
              <p:ext uri="{D42A27DB-BD31-4B8C-83A1-F6EECF244321}">
                <p14:modId xmlns:p14="http://schemas.microsoft.com/office/powerpoint/2010/main" val="4062797727"/>
              </p:ext>
            </p:extLst>
          </p:nvPr>
        </p:nvGraphicFramePr>
        <p:xfrm>
          <a:off x="1045496" y="1825625"/>
          <a:ext cx="10101007" cy="2178420"/>
        </p:xfrm>
        <a:graphic>
          <a:graphicData uri="http://schemas.openxmlformats.org/drawingml/2006/table">
            <a:tbl>
              <a:tblPr firstRow="1" bandRow="1">
                <a:tableStyleId>{5C22544A-7EE6-4342-B048-85BDC9FD1C3A}</a:tableStyleId>
              </a:tblPr>
              <a:tblGrid>
                <a:gridCol w="1989395">
                  <a:extLst>
                    <a:ext uri="{9D8B030D-6E8A-4147-A177-3AD203B41FA5}">
                      <a16:colId xmlns:a16="http://schemas.microsoft.com/office/drawing/2014/main" val="1610559458"/>
                    </a:ext>
                  </a:extLst>
                </a:gridCol>
                <a:gridCol w="8111612">
                  <a:extLst>
                    <a:ext uri="{9D8B030D-6E8A-4147-A177-3AD203B41FA5}">
                      <a16:colId xmlns:a16="http://schemas.microsoft.com/office/drawing/2014/main" val="2185430544"/>
                    </a:ext>
                  </a:extLst>
                </a:gridCol>
              </a:tblGrid>
              <a:tr h="544605">
                <a:tc>
                  <a:txBody>
                    <a:bodyPr/>
                    <a:lstStyle/>
                    <a:p>
                      <a:pPr algn="r"/>
                      <a:r>
                        <a:rPr lang="es-CL" sz="2400" b="0" dirty="0">
                          <a:solidFill>
                            <a:schemeClr val="tx1"/>
                          </a:solidFill>
                        </a:rPr>
                        <a:t>Corpus:</a:t>
                      </a:r>
                    </a:p>
                  </a:txBody>
                  <a:tcPr>
                    <a:noFill/>
                  </a:tcPr>
                </a:tc>
                <a:tc>
                  <a:txBody>
                    <a:bodyPr/>
                    <a:lstStyle/>
                    <a:p>
                      <a:r>
                        <a:rPr lang="es-CL" sz="2400" b="0" dirty="0">
                          <a:solidFill>
                            <a:schemeClr val="tx1"/>
                          </a:solidFill>
                        </a:rPr>
                        <a:t>Un conjunto de textos estructurados para el análisis</a:t>
                      </a:r>
                    </a:p>
                  </a:txBody>
                  <a:tcPr>
                    <a:noFill/>
                  </a:tcPr>
                </a:tc>
                <a:extLst>
                  <a:ext uri="{0D108BD9-81ED-4DB2-BD59-A6C34878D82A}">
                    <a16:rowId xmlns:a16="http://schemas.microsoft.com/office/drawing/2014/main" val="1932074955"/>
                  </a:ext>
                </a:extLst>
              </a:tr>
              <a:tr h="544605">
                <a:tc>
                  <a:txBody>
                    <a:bodyPr/>
                    <a:lstStyle/>
                    <a:p>
                      <a:pPr algn="r"/>
                      <a:r>
                        <a:rPr lang="es-CL" sz="2400" dirty="0">
                          <a:solidFill>
                            <a:schemeClr val="tx1"/>
                          </a:solidFill>
                        </a:rPr>
                        <a:t>Documento:</a:t>
                      </a:r>
                    </a:p>
                  </a:txBody>
                  <a:tcPr>
                    <a:noFill/>
                  </a:tcPr>
                </a:tc>
                <a:tc>
                  <a:txBody>
                    <a:bodyPr/>
                    <a:lstStyle/>
                    <a:p>
                      <a:r>
                        <a:rPr lang="es-CL" sz="2400" dirty="0">
                          <a:solidFill>
                            <a:schemeClr val="tx1"/>
                          </a:solidFill>
                        </a:rPr>
                        <a:t>Cada unidad del corpus (Un tweet, un post en FB, </a:t>
                      </a:r>
                      <a:r>
                        <a:rPr lang="es-CL" sz="2400" dirty="0" err="1">
                          <a:solidFill>
                            <a:schemeClr val="tx1"/>
                          </a:solidFill>
                        </a:rPr>
                        <a:t>etc</a:t>
                      </a:r>
                      <a:r>
                        <a:rPr lang="es-CL" sz="2400" dirty="0">
                          <a:solidFill>
                            <a:schemeClr val="tx1"/>
                          </a:solidFill>
                        </a:rPr>
                        <a:t>)</a:t>
                      </a:r>
                    </a:p>
                  </a:txBody>
                  <a:tcPr>
                    <a:noFill/>
                  </a:tcPr>
                </a:tc>
                <a:extLst>
                  <a:ext uri="{0D108BD9-81ED-4DB2-BD59-A6C34878D82A}">
                    <a16:rowId xmlns:a16="http://schemas.microsoft.com/office/drawing/2014/main" val="1271386461"/>
                  </a:ext>
                </a:extLst>
              </a:tr>
              <a:tr h="544605">
                <a:tc>
                  <a:txBody>
                    <a:bodyPr/>
                    <a:lstStyle/>
                    <a:p>
                      <a:pPr algn="r"/>
                      <a:r>
                        <a:rPr lang="es-CL" sz="2400" dirty="0">
                          <a:solidFill>
                            <a:schemeClr val="tx1"/>
                          </a:solidFill>
                        </a:rPr>
                        <a:t>Términos:</a:t>
                      </a:r>
                    </a:p>
                  </a:txBody>
                  <a:tcPr>
                    <a:noFill/>
                  </a:tcPr>
                </a:tc>
                <a:tc>
                  <a:txBody>
                    <a:bodyPr/>
                    <a:lstStyle/>
                    <a:p>
                      <a:r>
                        <a:rPr lang="es-CL" sz="2400" dirty="0">
                          <a:solidFill>
                            <a:schemeClr val="tx1"/>
                          </a:solidFill>
                        </a:rPr>
                        <a:t>En este caso una palabra única (También podrían ser n-</a:t>
                      </a:r>
                      <a:r>
                        <a:rPr lang="es-CL" sz="2400" dirty="0" err="1">
                          <a:solidFill>
                            <a:schemeClr val="tx1"/>
                          </a:solidFill>
                        </a:rPr>
                        <a:t>grams</a:t>
                      </a:r>
                      <a:r>
                        <a:rPr lang="es-CL" sz="2400" dirty="0">
                          <a:solidFill>
                            <a:schemeClr val="tx1"/>
                          </a:solidFill>
                        </a:rPr>
                        <a:t>)</a:t>
                      </a:r>
                    </a:p>
                  </a:txBody>
                  <a:tcPr>
                    <a:noFill/>
                  </a:tcPr>
                </a:tc>
                <a:extLst>
                  <a:ext uri="{0D108BD9-81ED-4DB2-BD59-A6C34878D82A}">
                    <a16:rowId xmlns:a16="http://schemas.microsoft.com/office/drawing/2014/main" val="1203657675"/>
                  </a:ext>
                </a:extLst>
              </a:tr>
              <a:tr h="544605">
                <a:tc>
                  <a:txBody>
                    <a:bodyPr/>
                    <a:lstStyle/>
                    <a:p>
                      <a:pPr algn="r"/>
                      <a:r>
                        <a:rPr lang="es-CL" sz="2400" dirty="0">
                          <a:solidFill>
                            <a:schemeClr val="tx1"/>
                          </a:solidFill>
                        </a:rPr>
                        <a:t>Tokens:</a:t>
                      </a:r>
                    </a:p>
                  </a:txBody>
                  <a:tcPr>
                    <a:noFill/>
                  </a:tcPr>
                </a:tc>
                <a:tc>
                  <a:txBody>
                    <a:bodyPr/>
                    <a:lstStyle/>
                    <a:p>
                      <a:r>
                        <a:rPr lang="es-CL" sz="2400" dirty="0">
                          <a:solidFill>
                            <a:schemeClr val="tx1"/>
                          </a:solidFill>
                        </a:rPr>
                        <a:t>Cualquier palabra (el conteo de tokens en el total de palabras)</a:t>
                      </a:r>
                    </a:p>
                  </a:txBody>
                  <a:tcPr>
                    <a:noFill/>
                  </a:tcPr>
                </a:tc>
                <a:extLst>
                  <a:ext uri="{0D108BD9-81ED-4DB2-BD59-A6C34878D82A}">
                    <a16:rowId xmlns:a16="http://schemas.microsoft.com/office/drawing/2014/main" val="3364425197"/>
                  </a:ext>
                </a:extLst>
              </a:tr>
            </a:tbl>
          </a:graphicData>
        </a:graphic>
      </p:graphicFrame>
    </p:spTree>
    <p:extLst>
      <p:ext uri="{BB962C8B-B14F-4D97-AF65-F5344CB8AC3E}">
        <p14:creationId xmlns:p14="http://schemas.microsoft.com/office/powerpoint/2010/main" val="34977377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D58DC11-5E79-4C9F-BB07-3E55D9DCF9C5}"/>
              </a:ext>
            </a:extLst>
          </p:cNvPr>
          <p:cNvSpPr>
            <a:spLocks noGrp="1"/>
          </p:cNvSpPr>
          <p:nvPr>
            <p:ph idx="1"/>
          </p:nvPr>
        </p:nvSpPr>
        <p:spPr>
          <a:xfrm>
            <a:off x="838200" y="2231923"/>
            <a:ext cx="10515600" cy="1730477"/>
          </a:xfrm>
        </p:spPr>
        <p:txBody>
          <a:bodyPr>
            <a:normAutofit/>
          </a:bodyPr>
          <a:lstStyle/>
          <a:p>
            <a:pPr marL="0" indent="0" algn="ctr">
              <a:buNone/>
            </a:pPr>
            <a:r>
              <a:rPr lang="es-CL" sz="7200" b="1" dirty="0"/>
              <a:t>Introducción a Twitter</a:t>
            </a:r>
            <a:endParaRPr lang="es-CL" sz="3600" dirty="0"/>
          </a:p>
        </p:txBody>
      </p:sp>
    </p:spTree>
    <p:extLst>
      <p:ext uri="{BB962C8B-B14F-4D97-AF65-F5344CB8AC3E}">
        <p14:creationId xmlns:p14="http://schemas.microsoft.com/office/powerpoint/2010/main" val="22541421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7EA1C0-571B-4718-8F91-C4BB07539401}"/>
              </a:ext>
            </a:extLst>
          </p:cNvPr>
          <p:cNvSpPr>
            <a:spLocks noGrp="1"/>
          </p:cNvSpPr>
          <p:nvPr>
            <p:ph type="title"/>
          </p:nvPr>
        </p:nvSpPr>
        <p:spPr/>
        <p:txBody>
          <a:bodyPr/>
          <a:lstStyle/>
          <a:p>
            <a:r>
              <a:rPr lang="es-CL" dirty="0"/>
              <a:t>Análisis de Texto: </a:t>
            </a:r>
            <a:r>
              <a:rPr lang="es-CL" dirty="0" err="1"/>
              <a:t>Document-Term</a:t>
            </a:r>
            <a:r>
              <a:rPr lang="es-CL" dirty="0"/>
              <a:t> Matrix</a:t>
            </a:r>
          </a:p>
        </p:txBody>
      </p:sp>
      <p:sp>
        <p:nvSpPr>
          <p:cNvPr id="6" name="Marcador de contenido 2">
            <a:extLst>
              <a:ext uri="{FF2B5EF4-FFF2-40B4-BE49-F238E27FC236}">
                <a16:creationId xmlns:a16="http://schemas.microsoft.com/office/drawing/2014/main" id="{B71066F2-D02A-4EF2-954E-E4F5D9A16315}"/>
              </a:ext>
            </a:extLst>
          </p:cNvPr>
          <p:cNvSpPr>
            <a:spLocks noGrp="1"/>
          </p:cNvSpPr>
          <p:nvPr>
            <p:ph idx="1"/>
          </p:nvPr>
        </p:nvSpPr>
        <p:spPr>
          <a:xfrm>
            <a:off x="838200" y="1825625"/>
            <a:ext cx="10515600" cy="3906581"/>
          </a:xfrm>
        </p:spPr>
        <p:txBody>
          <a:bodyPr numCol="1">
            <a:normAutofit/>
          </a:bodyPr>
          <a:lstStyle/>
          <a:p>
            <a:pPr algn="just"/>
            <a:r>
              <a:rPr lang="es-CL" dirty="0">
                <a:latin typeface="+mj-lt"/>
              </a:rPr>
              <a:t>Es una matriz de dimensiones </a:t>
            </a:r>
            <a:r>
              <a:rPr lang="es-CL" b="1" dirty="0">
                <a:latin typeface="+mj-lt"/>
              </a:rPr>
              <a:t>N</a:t>
            </a:r>
            <a:r>
              <a:rPr lang="es-CL" dirty="0">
                <a:latin typeface="+mj-lt"/>
              </a:rPr>
              <a:t> </a:t>
            </a:r>
            <a:r>
              <a:rPr lang="es-CL" b="1" dirty="0">
                <a:latin typeface="+mj-lt"/>
              </a:rPr>
              <a:t>x M</a:t>
            </a:r>
            <a:r>
              <a:rPr lang="es-CL" dirty="0">
                <a:latin typeface="+mj-lt"/>
              </a:rPr>
              <a:t>, donde </a:t>
            </a:r>
            <a:r>
              <a:rPr lang="es-CL" b="1" dirty="0">
                <a:latin typeface="+mj-lt"/>
              </a:rPr>
              <a:t>N</a:t>
            </a:r>
            <a:r>
              <a:rPr lang="es-CL" dirty="0">
                <a:latin typeface="+mj-lt"/>
              </a:rPr>
              <a:t> es el número de documentos y </a:t>
            </a:r>
            <a:r>
              <a:rPr lang="es-CL" b="1" dirty="0">
                <a:latin typeface="+mj-lt"/>
              </a:rPr>
              <a:t>M</a:t>
            </a:r>
            <a:r>
              <a:rPr lang="es-CL" dirty="0">
                <a:latin typeface="+mj-lt"/>
              </a:rPr>
              <a:t> el número de términos.</a:t>
            </a:r>
          </a:p>
          <a:p>
            <a:pPr algn="just"/>
            <a:r>
              <a:rPr lang="es-CL" dirty="0">
                <a:latin typeface="+mj-lt"/>
              </a:rPr>
              <a:t>La matriz de documentos-términos se construye calculando la frecuencia de los términos relativa a los documentos.</a:t>
            </a:r>
          </a:p>
          <a:p>
            <a:pPr algn="just"/>
            <a:r>
              <a:rPr lang="es-CL" dirty="0">
                <a:latin typeface="+mj-lt"/>
              </a:rPr>
              <a:t>Es decir que el número de cada casilla corresponde a las veces que el término </a:t>
            </a:r>
            <a:r>
              <a:rPr lang="es-CL" b="1" dirty="0">
                <a:latin typeface="+mj-lt"/>
              </a:rPr>
              <a:t>n</a:t>
            </a:r>
            <a:r>
              <a:rPr lang="es-CL" dirty="0">
                <a:latin typeface="+mj-lt"/>
              </a:rPr>
              <a:t> ocurre en el documento </a:t>
            </a:r>
            <a:r>
              <a:rPr lang="es-CL" b="1" dirty="0">
                <a:latin typeface="+mj-lt"/>
              </a:rPr>
              <a:t>m</a:t>
            </a:r>
            <a:r>
              <a:rPr lang="es-CL" dirty="0">
                <a:latin typeface="+mj-lt"/>
              </a:rPr>
              <a:t>.</a:t>
            </a:r>
          </a:p>
          <a:p>
            <a:pPr algn="just"/>
            <a:endParaRPr lang="es-CL" dirty="0">
              <a:latin typeface="+mj-lt"/>
            </a:endParaRPr>
          </a:p>
          <a:p>
            <a:pPr marL="0" indent="0" algn="just">
              <a:buNone/>
            </a:pPr>
            <a:endParaRPr lang="es-CL" dirty="0">
              <a:latin typeface="+mj-lt"/>
            </a:endParaRPr>
          </a:p>
        </p:txBody>
      </p:sp>
    </p:spTree>
    <p:extLst>
      <p:ext uri="{BB962C8B-B14F-4D97-AF65-F5344CB8AC3E}">
        <p14:creationId xmlns:p14="http://schemas.microsoft.com/office/powerpoint/2010/main" val="7855439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D7EA1C0-571B-4718-8F91-C4BB07539401}"/>
              </a:ext>
            </a:extLst>
          </p:cNvPr>
          <p:cNvSpPr>
            <a:spLocks noGrp="1"/>
          </p:cNvSpPr>
          <p:nvPr>
            <p:ph type="title"/>
          </p:nvPr>
        </p:nvSpPr>
        <p:spPr/>
        <p:txBody>
          <a:bodyPr/>
          <a:lstStyle/>
          <a:p>
            <a:r>
              <a:rPr lang="es-CL" dirty="0"/>
              <a:t>Análisis de Texto: </a:t>
            </a:r>
            <a:r>
              <a:rPr lang="es-CL" dirty="0" err="1"/>
              <a:t>Document-Term</a:t>
            </a:r>
            <a:r>
              <a:rPr lang="es-CL" dirty="0"/>
              <a:t> Matrix</a:t>
            </a:r>
          </a:p>
        </p:txBody>
      </p:sp>
      <p:pic>
        <p:nvPicPr>
          <p:cNvPr id="5" name="Imagen 4">
            <a:extLst>
              <a:ext uri="{FF2B5EF4-FFF2-40B4-BE49-F238E27FC236}">
                <a16:creationId xmlns:a16="http://schemas.microsoft.com/office/drawing/2014/main" id="{DF6AEF48-6B75-4C9B-B6F4-2E26032C30E8}"/>
              </a:ext>
            </a:extLst>
          </p:cNvPr>
          <p:cNvPicPr>
            <a:picLocks noChangeAspect="1"/>
          </p:cNvPicPr>
          <p:nvPr/>
        </p:nvPicPr>
        <p:blipFill>
          <a:blip r:embed="rId2"/>
          <a:stretch>
            <a:fillRect/>
          </a:stretch>
        </p:blipFill>
        <p:spPr>
          <a:xfrm>
            <a:off x="1096297" y="1414331"/>
            <a:ext cx="9999406" cy="5443669"/>
          </a:xfrm>
          <a:prstGeom prst="rect">
            <a:avLst/>
          </a:prstGeom>
        </p:spPr>
      </p:pic>
    </p:spTree>
    <p:extLst>
      <p:ext uri="{BB962C8B-B14F-4D97-AF65-F5344CB8AC3E}">
        <p14:creationId xmlns:p14="http://schemas.microsoft.com/office/powerpoint/2010/main" val="5182399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941DD5-5AC6-49DC-94E4-01D8D209E40E}"/>
              </a:ext>
            </a:extLst>
          </p:cNvPr>
          <p:cNvSpPr>
            <a:spLocks noGrp="1"/>
          </p:cNvSpPr>
          <p:nvPr>
            <p:ph type="title"/>
          </p:nvPr>
        </p:nvSpPr>
        <p:spPr/>
        <p:txBody>
          <a:bodyPr/>
          <a:lstStyle/>
          <a:p>
            <a:r>
              <a:rPr lang="es-CL" dirty="0"/>
              <a:t>Análisis de Texto: </a:t>
            </a:r>
            <a:r>
              <a:rPr lang="es-CL" dirty="0" err="1"/>
              <a:t>Document-Term</a:t>
            </a:r>
            <a:r>
              <a:rPr lang="es-CL" dirty="0"/>
              <a:t> Matrix</a:t>
            </a:r>
          </a:p>
        </p:txBody>
      </p:sp>
      <p:sp>
        <p:nvSpPr>
          <p:cNvPr id="3" name="Marcador de contenido 2">
            <a:extLst>
              <a:ext uri="{FF2B5EF4-FFF2-40B4-BE49-F238E27FC236}">
                <a16:creationId xmlns:a16="http://schemas.microsoft.com/office/drawing/2014/main" id="{EE8347FC-02CB-4E78-ABE2-49AC047BF418}"/>
              </a:ext>
            </a:extLst>
          </p:cNvPr>
          <p:cNvSpPr>
            <a:spLocks noGrp="1"/>
          </p:cNvSpPr>
          <p:nvPr>
            <p:ph idx="1"/>
          </p:nvPr>
        </p:nvSpPr>
        <p:spPr>
          <a:xfrm>
            <a:off x="838200" y="1825625"/>
            <a:ext cx="10515600" cy="4351338"/>
          </a:xfrm>
        </p:spPr>
        <p:txBody>
          <a:bodyPr/>
          <a:lstStyle/>
          <a:p>
            <a:r>
              <a:rPr lang="es-CL" dirty="0"/>
              <a:t>El paquete {</a:t>
            </a:r>
            <a:r>
              <a:rPr lang="es-CL" dirty="0" err="1"/>
              <a:t>tidytext</a:t>
            </a:r>
            <a:r>
              <a:rPr lang="es-CL" dirty="0"/>
              <a:t>} permite transformar el texto original en </a:t>
            </a:r>
            <a:r>
              <a:rPr lang="es-CL" dirty="0" err="1"/>
              <a:t>dataframe</a:t>
            </a:r>
            <a:r>
              <a:rPr lang="es-CL" dirty="0"/>
              <a:t> estructurado bajo la filosofía del {</a:t>
            </a:r>
            <a:r>
              <a:rPr lang="es-CL" dirty="0" err="1"/>
              <a:t>tidyverse</a:t>
            </a:r>
            <a:r>
              <a:rPr lang="es-CL" dirty="0"/>
              <a:t>}.</a:t>
            </a:r>
          </a:p>
          <a:p>
            <a:r>
              <a:rPr lang="es-CL" dirty="0"/>
              <a:t>Esto quiere decir que en vez de tener muchas columnas, una para cada palabra, la matriz se ordena en formato “largo” teniendo una fila para cada palabra dentro de cada documento.</a:t>
            </a:r>
          </a:p>
          <a:p>
            <a:r>
              <a:rPr lang="es-CL" dirty="0"/>
              <a:t>Esto permite estandarizar el código para el análisis de distintos corpus, ya que en formato “largo” las columnas mantienen el mismo nombre.</a:t>
            </a:r>
          </a:p>
        </p:txBody>
      </p:sp>
    </p:spTree>
    <p:extLst>
      <p:ext uri="{BB962C8B-B14F-4D97-AF65-F5344CB8AC3E}">
        <p14:creationId xmlns:p14="http://schemas.microsoft.com/office/powerpoint/2010/main" val="20279504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7A2126-251F-4C33-896C-CE509BBCAA1E}"/>
              </a:ext>
            </a:extLst>
          </p:cNvPr>
          <p:cNvSpPr>
            <a:spLocks noGrp="1"/>
          </p:cNvSpPr>
          <p:nvPr>
            <p:ph type="title"/>
          </p:nvPr>
        </p:nvSpPr>
        <p:spPr/>
        <p:txBody>
          <a:bodyPr>
            <a:normAutofit/>
          </a:bodyPr>
          <a:lstStyle/>
          <a:p>
            <a:r>
              <a:rPr lang="es-CL" dirty="0"/>
              <a:t>Análisis de Texto: </a:t>
            </a:r>
            <a:r>
              <a:rPr lang="es-CL" dirty="0" err="1"/>
              <a:t>Document-Term</a:t>
            </a:r>
            <a:r>
              <a:rPr lang="es-CL" dirty="0"/>
              <a:t> Matrix</a:t>
            </a:r>
            <a:br>
              <a:rPr lang="es-CL" dirty="0"/>
            </a:br>
            <a:r>
              <a:rPr lang="es-CL" dirty="0"/>
              <a:t>Formato “ancho”</a:t>
            </a:r>
          </a:p>
        </p:txBody>
      </p:sp>
      <p:pic>
        <p:nvPicPr>
          <p:cNvPr id="5" name="Imagen 4">
            <a:extLst>
              <a:ext uri="{FF2B5EF4-FFF2-40B4-BE49-F238E27FC236}">
                <a16:creationId xmlns:a16="http://schemas.microsoft.com/office/drawing/2014/main" id="{D0E9259E-907D-4E89-ACA3-FD5D7831FFA4}"/>
              </a:ext>
            </a:extLst>
          </p:cNvPr>
          <p:cNvPicPr>
            <a:picLocks noChangeAspect="1"/>
          </p:cNvPicPr>
          <p:nvPr/>
        </p:nvPicPr>
        <p:blipFill rotWithShape="1">
          <a:blip r:embed="rId2"/>
          <a:srcRect b="43333"/>
          <a:stretch/>
        </p:blipFill>
        <p:spPr>
          <a:xfrm>
            <a:off x="1378275" y="1755648"/>
            <a:ext cx="8561253" cy="4944510"/>
          </a:xfrm>
          <a:prstGeom prst="rect">
            <a:avLst/>
          </a:prstGeom>
        </p:spPr>
      </p:pic>
    </p:spTree>
    <p:extLst>
      <p:ext uri="{BB962C8B-B14F-4D97-AF65-F5344CB8AC3E}">
        <p14:creationId xmlns:p14="http://schemas.microsoft.com/office/powerpoint/2010/main" val="34438755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7A2126-251F-4C33-896C-CE509BBCAA1E}"/>
              </a:ext>
            </a:extLst>
          </p:cNvPr>
          <p:cNvSpPr>
            <a:spLocks noGrp="1"/>
          </p:cNvSpPr>
          <p:nvPr>
            <p:ph type="title"/>
          </p:nvPr>
        </p:nvSpPr>
        <p:spPr/>
        <p:txBody>
          <a:bodyPr/>
          <a:lstStyle/>
          <a:p>
            <a:r>
              <a:rPr lang="es-CL" dirty="0"/>
              <a:t>Análisis de Texto: </a:t>
            </a:r>
            <a:r>
              <a:rPr lang="es-CL" dirty="0" err="1"/>
              <a:t>Document-Term</a:t>
            </a:r>
            <a:r>
              <a:rPr lang="es-CL" dirty="0"/>
              <a:t> Matrix</a:t>
            </a:r>
            <a:br>
              <a:rPr lang="es-CL" dirty="0"/>
            </a:br>
            <a:r>
              <a:rPr lang="es-CL" dirty="0"/>
              <a:t>Formato “largo” usando {</a:t>
            </a:r>
            <a:r>
              <a:rPr lang="es-CL" dirty="0" err="1"/>
              <a:t>tidytext</a:t>
            </a:r>
            <a:r>
              <a:rPr lang="es-CL" dirty="0"/>
              <a:t>}</a:t>
            </a:r>
          </a:p>
        </p:txBody>
      </p:sp>
      <p:pic>
        <p:nvPicPr>
          <p:cNvPr id="7" name="Imagen 6">
            <a:extLst>
              <a:ext uri="{FF2B5EF4-FFF2-40B4-BE49-F238E27FC236}">
                <a16:creationId xmlns:a16="http://schemas.microsoft.com/office/drawing/2014/main" id="{F5A88B9C-B08F-4C93-8FB7-87F929E59CC1}"/>
              </a:ext>
            </a:extLst>
          </p:cNvPr>
          <p:cNvPicPr>
            <a:picLocks noChangeAspect="1"/>
          </p:cNvPicPr>
          <p:nvPr/>
        </p:nvPicPr>
        <p:blipFill rotWithShape="1">
          <a:blip r:embed="rId2"/>
          <a:srcRect l="6867" t="5514" r="6608" b="6332"/>
          <a:stretch/>
        </p:blipFill>
        <p:spPr>
          <a:xfrm>
            <a:off x="2578607" y="2001584"/>
            <a:ext cx="6345937" cy="4710112"/>
          </a:xfrm>
          <a:prstGeom prst="rect">
            <a:avLst/>
          </a:prstGeom>
        </p:spPr>
      </p:pic>
    </p:spTree>
    <p:extLst>
      <p:ext uri="{BB962C8B-B14F-4D97-AF65-F5344CB8AC3E}">
        <p14:creationId xmlns:p14="http://schemas.microsoft.com/office/powerpoint/2010/main" val="25332060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610884-64E1-4A90-9B2E-01CC2DE718B6}"/>
              </a:ext>
            </a:extLst>
          </p:cNvPr>
          <p:cNvSpPr>
            <a:spLocks noGrp="1"/>
          </p:cNvSpPr>
          <p:nvPr>
            <p:ph type="title"/>
          </p:nvPr>
        </p:nvSpPr>
        <p:spPr/>
        <p:txBody>
          <a:bodyPr/>
          <a:lstStyle/>
          <a:p>
            <a:r>
              <a:rPr lang="es-CL" dirty="0"/>
              <a:t>Análisis de Texto: Matriz TF-IDF</a:t>
            </a:r>
          </a:p>
        </p:txBody>
      </p:sp>
      <p:sp>
        <p:nvSpPr>
          <p:cNvPr id="3" name="Marcador de contenido 2">
            <a:extLst>
              <a:ext uri="{FF2B5EF4-FFF2-40B4-BE49-F238E27FC236}">
                <a16:creationId xmlns:a16="http://schemas.microsoft.com/office/drawing/2014/main" id="{D649AC7B-DEC7-4876-91F8-5FB68B46A11F}"/>
              </a:ext>
            </a:extLst>
          </p:cNvPr>
          <p:cNvSpPr>
            <a:spLocks noGrp="1"/>
          </p:cNvSpPr>
          <p:nvPr>
            <p:ph idx="1"/>
          </p:nvPr>
        </p:nvSpPr>
        <p:spPr/>
        <p:txBody>
          <a:bodyPr>
            <a:normAutofit lnSpcReduction="10000"/>
          </a:bodyPr>
          <a:lstStyle/>
          <a:p>
            <a:r>
              <a:rPr lang="es-CL" dirty="0"/>
              <a:t>Es una transformación de la </a:t>
            </a:r>
            <a:r>
              <a:rPr lang="es-CL" dirty="0" err="1"/>
              <a:t>matrix</a:t>
            </a:r>
            <a:r>
              <a:rPr lang="es-CL" dirty="0"/>
              <a:t> DTM usada tradicionalmente en el campo de recuperación de información.</a:t>
            </a:r>
          </a:p>
          <a:p>
            <a:r>
              <a:rPr lang="es-ES" dirty="0"/>
              <a:t>Sus siglas vienen del nombre en inglés </a:t>
            </a:r>
            <a:r>
              <a:rPr lang="es-ES" dirty="0" err="1"/>
              <a:t>Term</a:t>
            </a:r>
            <a:r>
              <a:rPr lang="es-ES" dirty="0"/>
              <a:t> </a:t>
            </a:r>
            <a:r>
              <a:rPr lang="es-ES" dirty="0" err="1"/>
              <a:t>frequency</a:t>
            </a:r>
            <a:r>
              <a:rPr lang="es-ES" dirty="0"/>
              <a:t> – </a:t>
            </a:r>
            <a:r>
              <a:rPr lang="es-ES" dirty="0" err="1"/>
              <a:t>Inverse</a:t>
            </a:r>
            <a:r>
              <a:rPr lang="es-ES" dirty="0"/>
              <a:t> </a:t>
            </a:r>
            <a:r>
              <a:rPr lang="es-ES" dirty="0" err="1"/>
              <a:t>document</a:t>
            </a:r>
            <a:r>
              <a:rPr lang="es-ES" dirty="0"/>
              <a:t> </a:t>
            </a:r>
            <a:r>
              <a:rPr lang="es-ES" dirty="0" err="1"/>
              <a:t>frequency</a:t>
            </a:r>
            <a:r>
              <a:rPr lang="es-ES" dirty="0"/>
              <a:t>), y se traduce como frecuencia de término – frecuencia inversa de documento (o sea, la frecuencia de ocurrencia del término en la colección de documentos)</a:t>
            </a:r>
          </a:p>
          <a:p>
            <a:r>
              <a:rPr lang="es-ES" dirty="0"/>
              <a:t>El valor </a:t>
            </a:r>
            <a:r>
              <a:rPr lang="es-ES" dirty="0" err="1"/>
              <a:t>tf-idf</a:t>
            </a:r>
            <a:r>
              <a:rPr lang="es-ES" dirty="0"/>
              <a:t> aumenta proporcionalmente al número de veces que una palabra aparece en el documento, pero es compensada por la frecuencia de la palabra en la colección de documentos, lo que permite manejar el hecho de que algunas palabras son generalmente más comunes que otras.</a:t>
            </a:r>
            <a:endParaRPr lang="es-CL" dirty="0"/>
          </a:p>
          <a:p>
            <a:endParaRPr lang="es-CL" dirty="0"/>
          </a:p>
          <a:p>
            <a:endParaRPr lang="es-CL" dirty="0"/>
          </a:p>
        </p:txBody>
      </p:sp>
    </p:spTree>
    <p:extLst>
      <p:ext uri="{BB962C8B-B14F-4D97-AF65-F5344CB8AC3E}">
        <p14:creationId xmlns:p14="http://schemas.microsoft.com/office/powerpoint/2010/main" val="15855468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610884-64E1-4A90-9B2E-01CC2DE718B6}"/>
              </a:ext>
            </a:extLst>
          </p:cNvPr>
          <p:cNvSpPr>
            <a:spLocks noGrp="1"/>
          </p:cNvSpPr>
          <p:nvPr>
            <p:ph type="title"/>
          </p:nvPr>
        </p:nvSpPr>
        <p:spPr/>
        <p:txBody>
          <a:bodyPr/>
          <a:lstStyle/>
          <a:p>
            <a:r>
              <a:rPr lang="es-CL" dirty="0"/>
              <a:t>Análisis de Texto: Matriz TF-IDF</a:t>
            </a:r>
          </a:p>
        </p:txBody>
      </p:sp>
      <mc:AlternateContent xmlns:mc="http://schemas.openxmlformats.org/markup-compatibility/2006">
        <mc:Choice xmlns:a14="http://schemas.microsoft.com/office/drawing/2010/main" Requires="a14">
          <p:sp>
            <p:nvSpPr>
              <p:cNvPr id="3" name="Marcador de contenido 2">
                <a:extLst>
                  <a:ext uri="{FF2B5EF4-FFF2-40B4-BE49-F238E27FC236}">
                    <a16:creationId xmlns:a16="http://schemas.microsoft.com/office/drawing/2014/main" id="{D649AC7B-DEC7-4876-91F8-5FB68B46A11F}"/>
                  </a:ext>
                </a:extLst>
              </p:cNvPr>
              <p:cNvSpPr>
                <a:spLocks noGrp="1"/>
              </p:cNvSpPr>
              <p:nvPr>
                <p:ph idx="1"/>
              </p:nvPr>
            </p:nvSpPr>
            <p:spPr/>
            <p:txBody>
              <a:bodyPr>
                <a:normAutofit/>
              </a:bodyPr>
              <a:lstStyle/>
              <a:p>
                <a:pPr marL="0" indent="0">
                  <a:buNone/>
                </a:pPr>
                <a:r>
                  <a:rPr lang="es-CL" dirty="0"/>
                  <a:t>Esta se calcula como el producto entre dos matrices: TF e IDF</a:t>
                </a:r>
              </a:p>
              <a:p>
                <a:pPr marL="0" indent="0">
                  <a:buNone/>
                </a:pPr>
                <a14:m>
                  <m:oMathPara xmlns:m="http://schemas.openxmlformats.org/officeDocument/2006/math">
                    <m:oMathParaPr>
                      <m:jc m:val="centerGroup"/>
                    </m:oMathParaPr>
                    <m:oMath xmlns:m="http://schemas.openxmlformats.org/officeDocument/2006/math">
                      <m:r>
                        <m:rPr>
                          <m:sty m:val="p"/>
                        </m:rPr>
                        <a:rPr lang="es-CL" b="0" i="0" dirty="0" smtClean="0">
                          <a:latin typeface="Cambria Math" panose="02040503050406030204" pitchFamily="18" charset="0"/>
                        </a:rPr>
                        <m:t>tfidf</m:t>
                      </m:r>
                      <m:d>
                        <m:dPr>
                          <m:ctrlPr>
                            <a:rPr lang="es-CL" b="0" i="1" dirty="0" smtClean="0">
                              <a:latin typeface="Cambria Math" panose="02040503050406030204" pitchFamily="18" charset="0"/>
                            </a:rPr>
                          </m:ctrlPr>
                        </m:dPr>
                        <m:e>
                          <m:r>
                            <a:rPr lang="es-CL" b="0" i="1" dirty="0" err="1" smtClean="0">
                              <a:latin typeface="Cambria Math" panose="02040503050406030204" pitchFamily="18" charset="0"/>
                            </a:rPr>
                            <m:t>𝑡</m:t>
                          </m:r>
                          <m:r>
                            <a:rPr lang="es-CL" b="0" i="1" dirty="0" err="1" smtClean="0">
                              <a:latin typeface="Cambria Math" panose="02040503050406030204" pitchFamily="18" charset="0"/>
                            </a:rPr>
                            <m:t>,</m:t>
                          </m:r>
                          <m:r>
                            <a:rPr lang="es-CL" b="0" i="1" dirty="0" err="1" smtClean="0">
                              <a:latin typeface="Cambria Math" panose="02040503050406030204" pitchFamily="18" charset="0"/>
                            </a:rPr>
                            <m:t>𝑑</m:t>
                          </m:r>
                          <m:r>
                            <a:rPr lang="es-CL" b="0" i="1" dirty="0" err="1" smtClean="0">
                              <a:latin typeface="Cambria Math" panose="02040503050406030204" pitchFamily="18" charset="0"/>
                            </a:rPr>
                            <m:t>,</m:t>
                          </m:r>
                          <m:r>
                            <a:rPr lang="es-CL" b="0" i="1" dirty="0" err="1" smtClean="0">
                              <a:latin typeface="Cambria Math" panose="02040503050406030204" pitchFamily="18" charset="0"/>
                            </a:rPr>
                            <m:t>𝐷</m:t>
                          </m:r>
                        </m:e>
                      </m:d>
                      <m:r>
                        <a:rPr lang="es-CL" b="0" i="1" dirty="0" smtClean="0">
                          <a:latin typeface="Cambria Math" panose="02040503050406030204" pitchFamily="18" charset="0"/>
                        </a:rPr>
                        <m:t>=</m:t>
                      </m:r>
                      <m:r>
                        <m:rPr>
                          <m:sty m:val="p"/>
                        </m:rPr>
                        <a:rPr lang="es-CL">
                          <a:latin typeface="Cambria Math" panose="02040503050406030204" pitchFamily="18" charset="0"/>
                        </a:rPr>
                        <m:t>tf</m:t>
                      </m:r>
                      <m:d>
                        <m:dPr>
                          <m:ctrlPr>
                            <a:rPr lang="es-CL" i="1">
                              <a:latin typeface="Cambria Math" panose="02040503050406030204" pitchFamily="18" charset="0"/>
                            </a:rPr>
                          </m:ctrlPr>
                        </m:dPr>
                        <m:e>
                          <m:r>
                            <a:rPr lang="es-CL" i="1">
                              <a:latin typeface="Cambria Math" panose="02040503050406030204" pitchFamily="18" charset="0"/>
                            </a:rPr>
                            <m:t>𝑡</m:t>
                          </m:r>
                          <m:r>
                            <a:rPr lang="es-CL" i="1">
                              <a:latin typeface="Cambria Math" panose="02040503050406030204" pitchFamily="18" charset="0"/>
                            </a:rPr>
                            <m:t>,</m:t>
                          </m:r>
                          <m:r>
                            <a:rPr lang="es-CL" i="1">
                              <a:latin typeface="Cambria Math" panose="02040503050406030204" pitchFamily="18" charset="0"/>
                            </a:rPr>
                            <m:t>𝑑</m:t>
                          </m:r>
                        </m:e>
                      </m:d>
                      <m:r>
                        <a:rPr lang="es-CL" i="1" smtClean="0">
                          <a:latin typeface="Cambria Math" panose="02040503050406030204" pitchFamily="18" charset="0"/>
                          <a:ea typeface="Cambria Math" panose="02040503050406030204" pitchFamily="18" charset="0"/>
                        </a:rPr>
                        <m:t>×</m:t>
                      </m:r>
                      <m:r>
                        <m:rPr>
                          <m:sty m:val="p"/>
                        </m:rPr>
                        <a:rPr lang="es-CL">
                          <a:latin typeface="Cambria Math" panose="02040503050406030204" pitchFamily="18" charset="0"/>
                        </a:rPr>
                        <m:t>idf</m:t>
                      </m:r>
                      <m:d>
                        <m:dPr>
                          <m:ctrlPr>
                            <a:rPr lang="es-CL" i="1">
                              <a:latin typeface="Cambria Math" panose="02040503050406030204" pitchFamily="18" charset="0"/>
                            </a:rPr>
                          </m:ctrlPr>
                        </m:dPr>
                        <m:e>
                          <m:r>
                            <a:rPr lang="es-CL" i="1">
                              <a:latin typeface="Cambria Math" panose="02040503050406030204" pitchFamily="18" charset="0"/>
                            </a:rPr>
                            <m:t>𝑡</m:t>
                          </m:r>
                          <m:r>
                            <a:rPr lang="es-CL" i="1">
                              <a:latin typeface="Cambria Math" panose="02040503050406030204" pitchFamily="18" charset="0"/>
                            </a:rPr>
                            <m:t>,</m:t>
                          </m:r>
                          <m:r>
                            <a:rPr lang="es-CL" i="1">
                              <a:latin typeface="Cambria Math" panose="02040503050406030204" pitchFamily="18" charset="0"/>
                            </a:rPr>
                            <m:t>𝐷</m:t>
                          </m:r>
                        </m:e>
                      </m:d>
                    </m:oMath>
                  </m:oMathPara>
                </a14:m>
                <a:endParaRPr lang="es-CL" b="0" i="0" dirty="0">
                  <a:latin typeface="Cambria Math" panose="02040503050406030204" pitchFamily="18" charset="0"/>
                </a:endParaRPr>
              </a:p>
              <a:p>
                <a:pPr marL="0" indent="0">
                  <a:buNone/>
                </a:pPr>
                <a:r>
                  <a:rPr lang="es-CL" i="0" dirty="0"/>
                  <a:t>Las que se definen de la siguiente manera:</a:t>
                </a:r>
              </a:p>
              <a:p>
                <a:r>
                  <a:rPr lang="es-CL" i="0" dirty="0"/>
                  <a:t>TF es la frecuencia del término t en el documento d, normalizada por la frecuencia del término más frecuente en el documento d. Esto evita la diferencias entre textos de distintos largos.</a:t>
                </a:r>
              </a:p>
              <a:p>
                <a:pPr marL="0" indent="0">
                  <a:buNone/>
                </a:pPr>
                <a14:m>
                  <m:oMathPara xmlns:m="http://schemas.openxmlformats.org/officeDocument/2006/math">
                    <m:oMathParaPr>
                      <m:jc m:val="centerGroup"/>
                    </m:oMathParaPr>
                    <m:oMath xmlns:m="http://schemas.openxmlformats.org/officeDocument/2006/math">
                      <m:r>
                        <m:rPr>
                          <m:sty m:val="p"/>
                        </m:rPr>
                        <a:rPr lang="es-CL" b="0" i="0" smtClean="0">
                          <a:latin typeface="Cambria Math" panose="02040503050406030204" pitchFamily="18" charset="0"/>
                        </a:rPr>
                        <m:t>tf</m:t>
                      </m:r>
                      <m:d>
                        <m:dPr>
                          <m:ctrlPr>
                            <a:rPr lang="es-CL" b="0" i="1" smtClean="0">
                              <a:latin typeface="Cambria Math" panose="02040503050406030204" pitchFamily="18" charset="0"/>
                            </a:rPr>
                          </m:ctrlPr>
                        </m:dPr>
                        <m:e>
                          <m:r>
                            <a:rPr lang="es-CL" b="0" i="1" smtClean="0">
                              <a:latin typeface="Cambria Math" panose="02040503050406030204" pitchFamily="18" charset="0"/>
                            </a:rPr>
                            <m:t>𝑡</m:t>
                          </m:r>
                          <m:r>
                            <a:rPr lang="es-CL" b="0" i="1" smtClean="0">
                              <a:latin typeface="Cambria Math" panose="02040503050406030204" pitchFamily="18" charset="0"/>
                            </a:rPr>
                            <m:t>,</m:t>
                          </m:r>
                          <m:r>
                            <a:rPr lang="es-CL" b="0" i="1" smtClean="0">
                              <a:latin typeface="Cambria Math" panose="02040503050406030204" pitchFamily="18" charset="0"/>
                            </a:rPr>
                            <m:t>𝑑</m:t>
                          </m:r>
                        </m:e>
                      </m:d>
                      <m:r>
                        <a:rPr lang="es-CL" b="0" i="1" smtClean="0">
                          <a:latin typeface="Cambria Math" panose="02040503050406030204" pitchFamily="18" charset="0"/>
                        </a:rPr>
                        <m:t>=</m:t>
                      </m:r>
                      <m:f>
                        <m:fPr>
                          <m:ctrlPr>
                            <a:rPr lang="es-CL" b="0" i="1" smtClean="0">
                              <a:latin typeface="Cambria Math" panose="02040503050406030204" pitchFamily="18" charset="0"/>
                            </a:rPr>
                          </m:ctrlPr>
                        </m:fPr>
                        <m:num>
                          <m:r>
                            <m:rPr>
                              <m:sty m:val="p"/>
                            </m:rPr>
                            <a:rPr lang="es-CL" b="0" i="0" smtClean="0">
                              <a:latin typeface="Cambria Math" panose="02040503050406030204" pitchFamily="18" charset="0"/>
                            </a:rPr>
                            <m:t>f</m:t>
                          </m:r>
                          <m:d>
                            <m:dPr>
                              <m:ctrlPr>
                                <a:rPr lang="es-CL" b="0" i="1" smtClean="0">
                                  <a:latin typeface="Cambria Math" panose="02040503050406030204" pitchFamily="18" charset="0"/>
                                </a:rPr>
                              </m:ctrlPr>
                            </m:dPr>
                            <m:e>
                              <m:r>
                                <a:rPr lang="es-CL" b="0" i="1" smtClean="0">
                                  <a:latin typeface="Cambria Math" panose="02040503050406030204" pitchFamily="18" charset="0"/>
                                </a:rPr>
                                <m:t>𝑡</m:t>
                              </m:r>
                              <m:r>
                                <a:rPr lang="es-CL" b="0" i="1" smtClean="0">
                                  <a:latin typeface="Cambria Math" panose="02040503050406030204" pitchFamily="18" charset="0"/>
                                </a:rPr>
                                <m:t>,</m:t>
                              </m:r>
                              <m:r>
                                <a:rPr lang="es-CL" b="0" i="1" smtClean="0">
                                  <a:latin typeface="Cambria Math" panose="02040503050406030204" pitchFamily="18" charset="0"/>
                                </a:rPr>
                                <m:t>𝑑</m:t>
                              </m:r>
                            </m:e>
                          </m:d>
                        </m:num>
                        <m:den>
                          <m:func>
                            <m:funcPr>
                              <m:ctrlPr>
                                <a:rPr lang="es-CL" b="0" i="1" smtClean="0">
                                  <a:latin typeface="Cambria Math" panose="02040503050406030204" pitchFamily="18" charset="0"/>
                                </a:rPr>
                              </m:ctrlPr>
                            </m:funcPr>
                            <m:fName>
                              <m:r>
                                <m:rPr>
                                  <m:sty m:val="p"/>
                                </m:rPr>
                                <a:rPr lang="es-CL" b="0" i="0" smtClean="0">
                                  <a:latin typeface="Cambria Math" panose="02040503050406030204" pitchFamily="18" charset="0"/>
                                </a:rPr>
                                <m:t>max</m:t>
                              </m:r>
                            </m:fName>
                            <m:e>
                              <m:d>
                                <m:dPr>
                                  <m:ctrlPr>
                                    <a:rPr lang="es-CL" b="0" i="1" smtClean="0">
                                      <a:latin typeface="Cambria Math" panose="02040503050406030204" pitchFamily="18" charset="0"/>
                                    </a:rPr>
                                  </m:ctrlPr>
                                </m:dPr>
                                <m:e>
                                  <m:r>
                                    <m:rPr>
                                      <m:sty m:val="p"/>
                                    </m:rPr>
                                    <a:rPr lang="es-CL" b="0" i="0" smtClean="0">
                                      <a:latin typeface="Cambria Math" panose="02040503050406030204" pitchFamily="18" charset="0"/>
                                    </a:rPr>
                                    <m:t>f</m:t>
                                  </m:r>
                                  <m:d>
                                    <m:dPr>
                                      <m:ctrlPr>
                                        <a:rPr lang="es-CL" b="0" i="1" smtClean="0">
                                          <a:latin typeface="Cambria Math" panose="02040503050406030204" pitchFamily="18" charset="0"/>
                                        </a:rPr>
                                      </m:ctrlPr>
                                    </m:dPr>
                                    <m:e>
                                      <m:r>
                                        <a:rPr lang="es-CL" b="0" i="1" smtClean="0">
                                          <a:latin typeface="Cambria Math" panose="02040503050406030204" pitchFamily="18" charset="0"/>
                                        </a:rPr>
                                        <m:t>𝑡</m:t>
                                      </m:r>
                                      <m:r>
                                        <a:rPr lang="es-CL" b="0" i="1" smtClean="0">
                                          <a:latin typeface="Cambria Math" panose="02040503050406030204" pitchFamily="18" charset="0"/>
                                        </a:rPr>
                                        <m:t>,</m:t>
                                      </m:r>
                                      <m:r>
                                        <a:rPr lang="es-CL" b="0" i="1" smtClean="0">
                                          <a:latin typeface="Cambria Math" panose="02040503050406030204" pitchFamily="18" charset="0"/>
                                        </a:rPr>
                                        <m:t>𝑑</m:t>
                                      </m:r>
                                    </m:e>
                                  </m:d>
                                  <m:r>
                                    <a:rPr lang="es-CL" b="0" i="1" smtClean="0">
                                      <a:latin typeface="Cambria Math" panose="02040503050406030204" pitchFamily="18" charset="0"/>
                                    </a:rPr>
                                    <m:t>  : </m:t>
                                  </m:r>
                                  <m:r>
                                    <a:rPr lang="es-CL" b="0" i="1" smtClean="0">
                                      <a:latin typeface="Cambria Math" panose="02040503050406030204" pitchFamily="18" charset="0"/>
                                    </a:rPr>
                                    <m:t>𝑡</m:t>
                                  </m:r>
                                  <m:r>
                                    <a:rPr lang="es-CL" b="0" i="1" smtClean="0">
                                      <a:latin typeface="Cambria Math" panose="02040503050406030204" pitchFamily="18" charset="0"/>
                                    </a:rPr>
                                    <m:t>∈</m:t>
                                  </m:r>
                                  <m:r>
                                    <a:rPr lang="es-CL" b="0" i="1" smtClean="0">
                                      <a:latin typeface="Cambria Math" panose="02040503050406030204" pitchFamily="18" charset="0"/>
                                    </a:rPr>
                                    <m:t>𝑑</m:t>
                                  </m:r>
                                </m:e>
                              </m:d>
                            </m:e>
                          </m:func>
                        </m:den>
                      </m:f>
                    </m:oMath>
                  </m:oMathPara>
                </a14:m>
                <a:endParaRPr lang="es-CL" dirty="0"/>
              </a:p>
              <a:p>
                <a:endParaRPr lang="es-CL" dirty="0"/>
              </a:p>
              <a:p>
                <a:endParaRPr lang="es-CL" dirty="0"/>
              </a:p>
              <a:p>
                <a:endParaRPr lang="es-CL" dirty="0"/>
              </a:p>
            </p:txBody>
          </p:sp>
        </mc:Choice>
        <mc:Fallback>
          <p:sp>
            <p:nvSpPr>
              <p:cNvPr id="3" name="Marcador de contenido 2">
                <a:extLst>
                  <a:ext uri="{FF2B5EF4-FFF2-40B4-BE49-F238E27FC236}">
                    <a16:creationId xmlns:a16="http://schemas.microsoft.com/office/drawing/2014/main" id="{D649AC7B-DEC7-4876-91F8-5FB68B46A11F}"/>
                  </a:ext>
                </a:extLst>
              </p:cNvPr>
              <p:cNvSpPr>
                <a:spLocks noGrp="1" noRot="1" noChangeAspect="1" noMove="1" noResize="1" noEditPoints="1" noAdjustHandles="1" noChangeArrowheads="1" noChangeShapeType="1" noTextEdit="1"/>
              </p:cNvSpPr>
              <p:nvPr>
                <p:ph idx="1"/>
              </p:nvPr>
            </p:nvSpPr>
            <p:spPr>
              <a:blipFill>
                <a:blip r:embed="rId2"/>
                <a:stretch>
                  <a:fillRect l="-1217" t="-2241" r="-290"/>
                </a:stretch>
              </a:blipFill>
            </p:spPr>
            <p:txBody>
              <a:bodyPr/>
              <a:lstStyle/>
              <a:p>
                <a:r>
                  <a:rPr lang="es-CL">
                    <a:noFill/>
                  </a:rPr>
                  <a:t> </a:t>
                </a:r>
              </a:p>
            </p:txBody>
          </p:sp>
        </mc:Fallback>
      </mc:AlternateContent>
    </p:spTree>
    <p:extLst>
      <p:ext uri="{BB962C8B-B14F-4D97-AF65-F5344CB8AC3E}">
        <p14:creationId xmlns:p14="http://schemas.microsoft.com/office/powerpoint/2010/main" val="18684598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610884-64E1-4A90-9B2E-01CC2DE718B6}"/>
              </a:ext>
            </a:extLst>
          </p:cNvPr>
          <p:cNvSpPr>
            <a:spLocks noGrp="1"/>
          </p:cNvSpPr>
          <p:nvPr>
            <p:ph type="title"/>
          </p:nvPr>
        </p:nvSpPr>
        <p:spPr/>
        <p:txBody>
          <a:bodyPr/>
          <a:lstStyle/>
          <a:p>
            <a:r>
              <a:rPr lang="es-CL" dirty="0"/>
              <a:t>Análisis de Texto: Matriz TF-IDF</a:t>
            </a:r>
          </a:p>
        </p:txBody>
      </p:sp>
      <mc:AlternateContent xmlns:mc="http://schemas.openxmlformats.org/markup-compatibility/2006">
        <mc:Choice xmlns:a14="http://schemas.microsoft.com/office/drawing/2010/main" Requires="a14">
          <p:sp>
            <p:nvSpPr>
              <p:cNvPr id="3" name="Marcador de contenido 2">
                <a:extLst>
                  <a:ext uri="{FF2B5EF4-FFF2-40B4-BE49-F238E27FC236}">
                    <a16:creationId xmlns:a16="http://schemas.microsoft.com/office/drawing/2014/main" id="{D649AC7B-DEC7-4876-91F8-5FB68B46A11F}"/>
                  </a:ext>
                </a:extLst>
              </p:cNvPr>
              <p:cNvSpPr>
                <a:spLocks noGrp="1"/>
              </p:cNvSpPr>
              <p:nvPr>
                <p:ph idx="1"/>
              </p:nvPr>
            </p:nvSpPr>
            <p:spPr/>
            <p:txBody>
              <a:bodyPr>
                <a:normAutofit fontScale="92500" lnSpcReduction="20000"/>
              </a:bodyPr>
              <a:lstStyle/>
              <a:p>
                <a:r>
                  <a:rPr lang="es-CL" i="0" dirty="0"/>
                  <a:t>IDF se calcula como el logaritmo del cociente del número de documentos en el corpus D, dividido por el número de documentos d  que contienen el término t.</a:t>
                </a:r>
              </a:p>
              <a:p>
                <a:pPr marL="0" indent="0">
                  <a:buNone/>
                </a:pPr>
                <a14:m>
                  <m:oMathPara xmlns:m="http://schemas.openxmlformats.org/officeDocument/2006/math">
                    <m:oMathParaPr>
                      <m:jc m:val="centerGroup"/>
                    </m:oMathParaPr>
                    <m:oMath xmlns:m="http://schemas.openxmlformats.org/officeDocument/2006/math">
                      <m:r>
                        <m:rPr>
                          <m:sty m:val="p"/>
                        </m:rPr>
                        <a:rPr lang="es-CL" b="0" i="0" smtClean="0">
                          <a:latin typeface="Cambria Math" panose="02040503050406030204" pitchFamily="18" charset="0"/>
                        </a:rPr>
                        <m:t>idf</m:t>
                      </m:r>
                      <m:d>
                        <m:dPr>
                          <m:ctrlPr>
                            <a:rPr lang="es-CL" b="0" i="1" smtClean="0">
                              <a:latin typeface="Cambria Math" panose="02040503050406030204" pitchFamily="18" charset="0"/>
                            </a:rPr>
                          </m:ctrlPr>
                        </m:dPr>
                        <m:e>
                          <m:r>
                            <a:rPr lang="es-CL" b="0" i="1" smtClean="0">
                              <a:latin typeface="Cambria Math" panose="02040503050406030204" pitchFamily="18" charset="0"/>
                            </a:rPr>
                            <m:t>𝑡</m:t>
                          </m:r>
                          <m:r>
                            <a:rPr lang="es-CL" b="0" i="1" smtClean="0">
                              <a:latin typeface="Cambria Math" panose="02040503050406030204" pitchFamily="18" charset="0"/>
                            </a:rPr>
                            <m:t>,</m:t>
                          </m:r>
                          <m:r>
                            <a:rPr lang="es-CL" b="0" i="1" smtClean="0">
                              <a:latin typeface="Cambria Math" panose="02040503050406030204" pitchFamily="18" charset="0"/>
                            </a:rPr>
                            <m:t>𝐷</m:t>
                          </m:r>
                        </m:e>
                      </m:d>
                      <m:r>
                        <a:rPr lang="es-CL" b="0" i="1" smtClean="0">
                          <a:latin typeface="Cambria Math" panose="02040503050406030204" pitchFamily="18" charset="0"/>
                        </a:rPr>
                        <m:t>=</m:t>
                      </m:r>
                      <m:func>
                        <m:funcPr>
                          <m:ctrlPr>
                            <a:rPr lang="es-CL" b="0" i="1" smtClean="0">
                              <a:latin typeface="Cambria Math" panose="02040503050406030204" pitchFamily="18" charset="0"/>
                            </a:rPr>
                          </m:ctrlPr>
                        </m:funcPr>
                        <m:fName>
                          <m:r>
                            <m:rPr>
                              <m:sty m:val="p"/>
                            </m:rPr>
                            <a:rPr lang="es-CL" b="0" i="0" smtClean="0">
                              <a:latin typeface="Cambria Math" panose="02040503050406030204" pitchFamily="18" charset="0"/>
                            </a:rPr>
                            <m:t>log</m:t>
                          </m:r>
                        </m:fName>
                        <m:e>
                          <m:f>
                            <m:fPr>
                              <m:ctrlPr>
                                <a:rPr lang="es-CL" i="1">
                                  <a:latin typeface="Cambria Math" panose="02040503050406030204" pitchFamily="18" charset="0"/>
                                </a:rPr>
                              </m:ctrlPr>
                            </m:fPr>
                            <m:num>
                              <m:d>
                                <m:dPr>
                                  <m:begChr m:val="|"/>
                                  <m:endChr m:val="|"/>
                                  <m:ctrlPr>
                                    <a:rPr lang="es-CL" b="0" i="1" smtClean="0">
                                      <a:latin typeface="Cambria Math" panose="02040503050406030204" pitchFamily="18" charset="0"/>
                                    </a:rPr>
                                  </m:ctrlPr>
                                </m:dPr>
                                <m:e>
                                  <m:r>
                                    <a:rPr lang="es-CL" b="0" i="1" smtClean="0">
                                      <a:latin typeface="Cambria Math" panose="02040503050406030204" pitchFamily="18" charset="0"/>
                                    </a:rPr>
                                    <m:t>𝐷</m:t>
                                  </m:r>
                                </m:e>
                              </m:d>
                            </m:num>
                            <m:den>
                              <m:d>
                                <m:dPr>
                                  <m:begChr m:val="|"/>
                                  <m:endChr m:val="|"/>
                                  <m:ctrlPr>
                                    <a:rPr lang="es-CL" b="0" i="1" smtClean="0">
                                      <a:latin typeface="Cambria Math" panose="02040503050406030204" pitchFamily="18" charset="0"/>
                                    </a:rPr>
                                  </m:ctrlPr>
                                </m:dPr>
                                <m:e>
                                  <m:d>
                                    <m:dPr>
                                      <m:begChr m:val="{"/>
                                      <m:endChr m:val="}"/>
                                      <m:ctrlPr>
                                        <a:rPr lang="es-CL" b="0" i="1" smtClean="0">
                                          <a:latin typeface="Cambria Math" panose="02040503050406030204" pitchFamily="18" charset="0"/>
                                        </a:rPr>
                                      </m:ctrlPr>
                                    </m:dPr>
                                    <m:e>
                                      <m:r>
                                        <a:rPr lang="es-CL" b="0" i="1" smtClean="0">
                                          <a:latin typeface="Cambria Math" panose="02040503050406030204" pitchFamily="18" charset="0"/>
                                        </a:rPr>
                                        <m:t>𝑑</m:t>
                                      </m:r>
                                      <m:r>
                                        <a:rPr lang="es-CL" b="0" i="1" smtClean="0">
                                          <a:latin typeface="Cambria Math" panose="02040503050406030204" pitchFamily="18" charset="0"/>
                                        </a:rPr>
                                        <m:t>∈</m:t>
                                      </m:r>
                                      <m:r>
                                        <a:rPr lang="es-CL" b="0" i="1" smtClean="0">
                                          <a:latin typeface="Cambria Math" panose="02040503050406030204" pitchFamily="18" charset="0"/>
                                        </a:rPr>
                                        <m:t>𝐷</m:t>
                                      </m:r>
                                      <m:r>
                                        <a:rPr lang="es-CL" b="0" i="1" smtClean="0">
                                          <a:latin typeface="Cambria Math" panose="02040503050406030204" pitchFamily="18" charset="0"/>
                                        </a:rPr>
                                        <m:t>  : </m:t>
                                      </m:r>
                                      <m:r>
                                        <a:rPr lang="es-CL" b="0" i="1" smtClean="0">
                                          <a:latin typeface="Cambria Math" panose="02040503050406030204" pitchFamily="18" charset="0"/>
                                        </a:rPr>
                                        <m:t>𝑡</m:t>
                                      </m:r>
                                      <m:r>
                                        <a:rPr lang="es-CL" b="0" i="1" smtClean="0">
                                          <a:latin typeface="Cambria Math" panose="02040503050406030204" pitchFamily="18" charset="0"/>
                                        </a:rPr>
                                        <m:t>∈</m:t>
                                      </m:r>
                                      <m:r>
                                        <a:rPr lang="es-CL" b="0" i="1" smtClean="0">
                                          <a:latin typeface="Cambria Math" panose="02040503050406030204" pitchFamily="18" charset="0"/>
                                        </a:rPr>
                                        <m:t>𝑑</m:t>
                                      </m:r>
                                    </m:e>
                                  </m:d>
                                </m:e>
                              </m:d>
                            </m:den>
                          </m:f>
                        </m:e>
                      </m:func>
                    </m:oMath>
                  </m:oMathPara>
                </a14:m>
                <a:endParaRPr lang="es-CL" dirty="0"/>
              </a:p>
              <a:p>
                <a:endParaRPr lang="es-CL" dirty="0"/>
              </a:p>
              <a:p>
                <a:r>
                  <a:rPr lang="es-ES" dirty="0"/>
                  <a:t>Un peso alto en </a:t>
                </a:r>
                <a:r>
                  <a:rPr lang="es-ES" dirty="0" err="1"/>
                  <a:t>tf-idf</a:t>
                </a:r>
                <a:r>
                  <a:rPr lang="es-ES" dirty="0"/>
                  <a:t> se alcanza con una elevada frecuencia de término (en el documento dado) y una pequeña frecuencia de ocurrencia del término en la colección completa de documentos. Como el cociente dentro de la función logaritmo del </a:t>
                </a:r>
                <a:r>
                  <a:rPr lang="es-ES" dirty="0" err="1"/>
                  <a:t>idf</a:t>
                </a:r>
                <a:r>
                  <a:rPr lang="es-ES" dirty="0"/>
                  <a:t> es siempre mayor o igual que 1, el valor del </a:t>
                </a:r>
                <a:r>
                  <a:rPr lang="es-ES" dirty="0" err="1"/>
                  <a:t>idf</a:t>
                </a:r>
                <a:r>
                  <a:rPr lang="es-ES" dirty="0"/>
                  <a:t> (y del </a:t>
                </a:r>
                <a:r>
                  <a:rPr lang="es-ES" dirty="0" err="1"/>
                  <a:t>tf-idf</a:t>
                </a:r>
                <a:r>
                  <a:rPr lang="es-ES" dirty="0"/>
                  <a:t>) es mayor o igual que 0. Cuando un término aparece en muchos documentos, el cociente dentro del logaritmo se acerca a 1, ofreciendo un valor de </a:t>
                </a:r>
                <a:r>
                  <a:rPr lang="es-ES" dirty="0" err="1"/>
                  <a:t>idf</a:t>
                </a:r>
                <a:r>
                  <a:rPr lang="es-ES" dirty="0"/>
                  <a:t> y de </a:t>
                </a:r>
                <a:r>
                  <a:rPr lang="es-ES" dirty="0" err="1"/>
                  <a:t>tf-idf</a:t>
                </a:r>
                <a:r>
                  <a:rPr lang="es-ES" dirty="0"/>
                  <a:t> cercano a 0.</a:t>
                </a:r>
                <a:endParaRPr lang="es-CL" dirty="0"/>
              </a:p>
              <a:p>
                <a:endParaRPr lang="es-CL" dirty="0"/>
              </a:p>
            </p:txBody>
          </p:sp>
        </mc:Choice>
        <mc:Fallback>
          <p:sp>
            <p:nvSpPr>
              <p:cNvPr id="3" name="Marcador de contenido 2">
                <a:extLst>
                  <a:ext uri="{FF2B5EF4-FFF2-40B4-BE49-F238E27FC236}">
                    <a16:creationId xmlns:a16="http://schemas.microsoft.com/office/drawing/2014/main" id="{D649AC7B-DEC7-4876-91F8-5FB68B46A11F}"/>
                  </a:ext>
                </a:extLst>
              </p:cNvPr>
              <p:cNvSpPr>
                <a:spLocks noGrp="1" noRot="1" noChangeAspect="1" noMove="1" noResize="1" noEditPoints="1" noAdjustHandles="1" noChangeArrowheads="1" noChangeShapeType="1" noTextEdit="1"/>
              </p:cNvSpPr>
              <p:nvPr>
                <p:ph idx="1"/>
              </p:nvPr>
            </p:nvSpPr>
            <p:spPr>
              <a:blipFill>
                <a:blip r:embed="rId2"/>
                <a:stretch>
                  <a:fillRect l="-928" t="-3501" r="-1333"/>
                </a:stretch>
              </a:blipFill>
            </p:spPr>
            <p:txBody>
              <a:bodyPr/>
              <a:lstStyle/>
              <a:p>
                <a:r>
                  <a:rPr lang="es-CL">
                    <a:noFill/>
                  </a:rPr>
                  <a:t> </a:t>
                </a:r>
              </a:p>
            </p:txBody>
          </p:sp>
        </mc:Fallback>
      </mc:AlternateContent>
    </p:spTree>
    <p:extLst>
      <p:ext uri="{BB962C8B-B14F-4D97-AF65-F5344CB8AC3E}">
        <p14:creationId xmlns:p14="http://schemas.microsoft.com/office/powerpoint/2010/main" val="36069390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8DB4FA-DEC4-4A18-9C4B-63D7BD40B3F3}"/>
              </a:ext>
            </a:extLst>
          </p:cNvPr>
          <p:cNvSpPr>
            <a:spLocks noGrp="1"/>
          </p:cNvSpPr>
          <p:nvPr>
            <p:ph type="title"/>
          </p:nvPr>
        </p:nvSpPr>
        <p:spPr/>
        <p:txBody>
          <a:bodyPr/>
          <a:lstStyle/>
          <a:p>
            <a:r>
              <a:rPr lang="es-CL" dirty="0"/>
              <a:t>Análisis de Texto: Matriz TF-IDF</a:t>
            </a:r>
          </a:p>
        </p:txBody>
      </p:sp>
      <p:sp>
        <p:nvSpPr>
          <p:cNvPr id="3" name="Marcador de contenido 2">
            <a:extLst>
              <a:ext uri="{FF2B5EF4-FFF2-40B4-BE49-F238E27FC236}">
                <a16:creationId xmlns:a16="http://schemas.microsoft.com/office/drawing/2014/main" id="{835DB1E5-2C0B-407B-9397-DD6092BA90DB}"/>
              </a:ext>
            </a:extLst>
          </p:cNvPr>
          <p:cNvSpPr>
            <a:spLocks noGrp="1"/>
          </p:cNvSpPr>
          <p:nvPr>
            <p:ph idx="1"/>
          </p:nvPr>
        </p:nvSpPr>
        <p:spPr/>
        <p:txBody>
          <a:bodyPr/>
          <a:lstStyle/>
          <a:p>
            <a:pPr marL="0" indent="0">
              <a:buNone/>
            </a:pPr>
            <a:r>
              <a:rPr lang="es-CL" dirty="0"/>
              <a:t>Es fácil calcular los valores TF-IDF, usando la función </a:t>
            </a:r>
            <a:r>
              <a:rPr lang="es-CL" dirty="0" err="1"/>
              <a:t>bind_ft_idf</a:t>
            </a:r>
            <a:r>
              <a:rPr lang="es-CL" dirty="0"/>
              <a:t>() del paquete {</a:t>
            </a:r>
            <a:r>
              <a:rPr lang="es-CL" dirty="0" err="1"/>
              <a:t>tidytext</a:t>
            </a:r>
            <a:r>
              <a:rPr lang="es-CL" dirty="0"/>
              <a:t>} los que se agregan como columnas al </a:t>
            </a:r>
            <a:r>
              <a:rPr lang="es-CL" dirty="0" err="1"/>
              <a:t>dataframe</a:t>
            </a:r>
            <a:endParaRPr lang="es-CL" dirty="0"/>
          </a:p>
        </p:txBody>
      </p:sp>
      <p:pic>
        <p:nvPicPr>
          <p:cNvPr id="7" name="Imagen 6">
            <a:extLst>
              <a:ext uri="{FF2B5EF4-FFF2-40B4-BE49-F238E27FC236}">
                <a16:creationId xmlns:a16="http://schemas.microsoft.com/office/drawing/2014/main" id="{8187E722-2A31-47A2-99C3-2CE29CC61AA1}"/>
              </a:ext>
            </a:extLst>
          </p:cNvPr>
          <p:cNvPicPr>
            <a:picLocks noChangeAspect="1"/>
          </p:cNvPicPr>
          <p:nvPr/>
        </p:nvPicPr>
        <p:blipFill rotWithShape="1">
          <a:blip r:embed="rId2"/>
          <a:srcRect l="4575" t="5562" r="4899" b="5562"/>
          <a:stretch/>
        </p:blipFill>
        <p:spPr>
          <a:xfrm>
            <a:off x="2394925" y="2685244"/>
            <a:ext cx="7772400" cy="4172756"/>
          </a:xfrm>
          <a:prstGeom prst="rect">
            <a:avLst/>
          </a:prstGeom>
        </p:spPr>
      </p:pic>
    </p:spTree>
    <p:extLst>
      <p:ext uri="{BB962C8B-B14F-4D97-AF65-F5344CB8AC3E}">
        <p14:creationId xmlns:p14="http://schemas.microsoft.com/office/powerpoint/2010/main" val="20092166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937F47-8578-476F-BE17-52C1D2718CE3}"/>
              </a:ext>
            </a:extLst>
          </p:cNvPr>
          <p:cNvSpPr>
            <a:spLocks noGrp="1"/>
          </p:cNvSpPr>
          <p:nvPr>
            <p:ph type="title"/>
          </p:nvPr>
        </p:nvSpPr>
        <p:spPr/>
        <p:txBody>
          <a:bodyPr/>
          <a:lstStyle/>
          <a:p>
            <a:r>
              <a:rPr lang="es-CL" dirty="0"/>
              <a:t>Ejemplo</a:t>
            </a:r>
          </a:p>
        </p:txBody>
      </p:sp>
      <p:sp>
        <p:nvSpPr>
          <p:cNvPr id="3" name="Marcador de contenido 2">
            <a:extLst>
              <a:ext uri="{FF2B5EF4-FFF2-40B4-BE49-F238E27FC236}">
                <a16:creationId xmlns:a16="http://schemas.microsoft.com/office/drawing/2014/main" id="{E53A3DAA-FB59-4674-B7BA-1F9432EA3EFC}"/>
              </a:ext>
            </a:extLst>
          </p:cNvPr>
          <p:cNvSpPr>
            <a:spLocks noGrp="1"/>
          </p:cNvSpPr>
          <p:nvPr>
            <p:ph idx="1"/>
          </p:nvPr>
        </p:nvSpPr>
        <p:spPr/>
        <p:txBody>
          <a:bodyPr/>
          <a:lstStyle/>
          <a:p>
            <a:r>
              <a:rPr lang="es-CL" dirty="0"/>
              <a:t>Se descargaron tweets sobre utilizando las palabras “apruebo” y “rechazo” y se compararon las palabras con mayor frecuencia entre los documentos que mencionan “apruebo”, los que mencionan “rechazo” y los que ambos “apruebo” y “rechazo”.</a:t>
            </a:r>
          </a:p>
          <a:p>
            <a:r>
              <a:rPr lang="es-CL" dirty="0"/>
              <a:t>El ejercicio se repitió considerando la medida de </a:t>
            </a:r>
            <a:r>
              <a:rPr lang="es-CL" dirty="0" err="1"/>
              <a:t>tfidf</a:t>
            </a:r>
            <a:endParaRPr lang="es-CL" dirty="0"/>
          </a:p>
        </p:txBody>
      </p:sp>
    </p:spTree>
    <p:extLst>
      <p:ext uri="{BB962C8B-B14F-4D97-AF65-F5344CB8AC3E}">
        <p14:creationId xmlns:p14="http://schemas.microsoft.com/office/powerpoint/2010/main" val="1385047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14E561-E232-428B-8F8E-B258F9C8590A}"/>
              </a:ext>
            </a:extLst>
          </p:cNvPr>
          <p:cNvSpPr>
            <a:spLocks noGrp="1"/>
          </p:cNvSpPr>
          <p:nvPr>
            <p:ph type="title"/>
          </p:nvPr>
        </p:nvSpPr>
        <p:spPr/>
        <p:txBody>
          <a:bodyPr/>
          <a:lstStyle/>
          <a:p>
            <a:r>
              <a:rPr lang="es-CL" dirty="0"/>
              <a:t>Red Social</a:t>
            </a:r>
          </a:p>
        </p:txBody>
      </p:sp>
      <p:sp>
        <p:nvSpPr>
          <p:cNvPr id="3" name="Marcador de contenido 2">
            <a:extLst>
              <a:ext uri="{FF2B5EF4-FFF2-40B4-BE49-F238E27FC236}">
                <a16:creationId xmlns:a16="http://schemas.microsoft.com/office/drawing/2014/main" id="{2EC58997-3D10-470A-91E4-AD8AAB8BBD5C}"/>
              </a:ext>
            </a:extLst>
          </p:cNvPr>
          <p:cNvSpPr>
            <a:spLocks noGrp="1"/>
          </p:cNvSpPr>
          <p:nvPr>
            <p:ph idx="1"/>
          </p:nvPr>
        </p:nvSpPr>
        <p:spPr/>
        <p:txBody>
          <a:bodyPr/>
          <a:lstStyle/>
          <a:p>
            <a:r>
              <a:rPr lang="es-CL" dirty="0"/>
              <a:t>Micro Blog</a:t>
            </a:r>
          </a:p>
          <a:p>
            <a:r>
              <a:rPr lang="es-CL" dirty="0"/>
              <a:t>Tweets de 140 Caracteres</a:t>
            </a:r>
          </a:p>
          <a:p>
            <a:r>
              <a:rPr lang="es-CL" dirty="0"/>
              <a:t>Tweets, </a:t>
            </a:r>
            <a:r>
              <a:rPr lang="es-CL" dirty="0" err="1"/>
              <a:t>Retweets</a:t>
            </a:r>
            <a:r>
              <a:rPr lang="es-CL" dirty="0"/>
              <a:t>, Me gusta</a:t>
            </a:r>
          </a:p>
          <a:p>
            <a:endParaRPr lang="es-CL" dirty="0"/>
          </a:p>
          <a:p>
            <a:endParaRPr lang="es-CL" dirty="0"/>
          </a:p>
        </p:txBody>
      </p:sp>
      <p:pic>
        <p:nvPicPr>
          <p:cNvPr id="5" name="Imagen 4">
            <a:extLst>
              <a:ext uri="{FF2B5EF4-FFF2-40B4-BE49-F238E27FC236}">
                <a16:creationId xmlns:a16="http://schemas.microsoft.com/office/drawing/2014/main" id="{6FA4DC1C-2A45-4032-9348-AF31B6C23648}"/>
              </a:ext>
            </a:extLst>
          </p:cNvPr>
          <p:cNvPicPr>
            <a:picLocks noChangeAspect="1"/>
          </p:cNvPicPr>
          <p:nvPr/>
        </p:nvPicPr>
        <p:blipFill rotWithShape="1">
          <a:blip r:embed="rId2"/>
          <a:srcRect l="14325" t="17289" r="67900" b="10326"/>
          <a:stretch/>
        </p:blipFill>
        <p:spPr>
          <a:xfrm>
            <a:off x="6683281" y="1143634"/>
            <a:ext cx="4670519" cy="5349241"/>
          </a:xfrm>
          <a:prstGeom prst="rect">
            <a:avLst/>
          </a:prstGeom>
        </p:spPr>
      </p:pic>
    </p:spTree>
    <p:extLst>
      <p:ext uri="{BB962C8B-B14F-4D97-AF65-F5344CB8AC3E}">
        <p14:creationId xmlns:p14="http://schemas.microsoft.com/office/powerpoint/2010/main" val="3706387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14E561-E232-428B-8F8E-B258F9C8590A}"/>
              </a:ext>
            </a:extLst>
          </p:cNvPr>
          <p:cNvSpPr>
            <a:spLocks noGrp="1"/>
          </p:cNvSpPr>
          <p:nvPr>
            <p:ph type="title"/>
          </p:nvPr>
        </p:nvSpPr>
        <p:spPr/>
        <p:txBody>
          <a:bodyPr/>
          <a:lstStyle/>
          <a:p>
            <a:r>
              <a:rPr lang="es-CL" dirty="0"/>
              <a:t>Análisis de Datos de Twitter</a:t>
            </a:r>
          </a:p>
        </p:txBody>
      </p:sp>
      <p:sp>
        <p:nvSpPr>
          <p:cNvPr id="3" name="Marcador de contenido 2">
            <a:extLst>
              <a:ext uri="{FF2B5EF4-FFF2-40B4-BE49-F238E27FC236}">
                <a16:creationId xmlns:a16="http://schemas.microsoft.com/office/drawing/2014/main" id="{2EC58997-3D10-470A-91E4-AD8AAB8BBD5C}"/>
              </a:ext>
            </a:extLst>
          </p:cNvPr>
          <p:cNvSpPr>
            <a:spLocks noGrp="1"/>
          </p:cNvSpPr>
          <p:nvPr>
            <p:ph idx="1"/>
          </p:nvPr>
        </p:nvSpPr>
        <p:spPr/>
        <p:txBody>
          <a:bodyPr/>
          <a:lstStyle/>
          <a:p>
            <a:r>
              <a:rPr lang="es-CL" dirty="0"/>
              <a:t>Cambios en patrones de comunicación</a:t>
            </a:r>
          </a:p>
          <a:p>
            <a:r>
              <a:rPr lang="es-CL" dirty="0"/>
              <a:t>Huellas digitales del comportamiento humano</a:t>
            </a:r>
          </a:p>
          <a:p>
            <a:endParaRPr lang="es-CL" dirty="0"/>
          </a:p>
        </p:txBody>
      </p:sp>
    </p:spTree>
    <p:extLst>
      <p:ext uri="{BB962C8B-B14F-4D97-AF65-F5344CB8AC3E}">
        <p14:creationId xmlns:p14="http://schemas.microsoft.com/office/powerpoint/2010/main" val="2189020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2BCF5FA6-F6A7-4A1B-A8BD-D36815EBA0DA}"/>
              </a:ext>
            </a:extLst>
          </p:cNvPr>
          <p:cNvPicPr>
            <a:picLocks noChangeAspect="1"/>
          </p:cNvPicPr>
          <p:nvPr/>
        </p:nvPicPr>
        <p:blipFill>
          <a:blip r:embed="rId2"/>
          <a:stretch>
            <a:fillRect/>
          </a:stretch>
        </p:blipFill>
        <p:spPr>
          <a:xfrm>
            <a:off x="3448050" y="2037735"/>
            <a:ext cx="8743950" cy="4572000"/>
          </a:xfrm>
          <a:prstGeom prst="rect">
            <a:avLst/>
          </a:prstGeom>
        </p:spPr>
      </p:pic>
      <p:sp>
        <p:nvSpPr>
          <p:cNvPr id="2" name="Título 1">
            <a:extLst>
              <a:ext uri="{FF2B5EF4-FFF2-40B4-BE49-F238E27FC236}">
                <a16:creationId xmlns:a16="http://schemas.microsoft.com/office/drawing/2014/main" id="{5C14E561-E232-428B-8F8E-B258F9C8590A}"/>
              </a:ext>
            </a:extLst>
          </p:cNvPr>
          <p:cNvSpPr>
            <a:spLocks noGrp="1"/>
          </p:cNvSpPr>
          <p:nvPr>
            <p:ph type="title"/>
          </p:nvPr>
        </p:nvSpPr>
        <p:spPr/>
        <p:txBody>
          <a:bodyPr/>
          <a:lstStyle/>
          <a:p>
            <a:r>
              <a:rPr lang="es-CL" dirty="0"/>
              <a:t>Análisis de Datos de Twitter</a:t>
            </a:r>
          </a:p>
        </p:txBody>
      </p:sp>
      <p:sp>
        <p:nvSpPr>
          <p:cNvPr id="3" name="Marcador de contenido 2">
            <a:extLst>
              <a:ext uri="{FF2B5EF4-FFF2-40B4-BE49-F238E27FC236}">
                <a16:creationId xmlns:a16="http://schemas.microsoft.com/office/drawing/2014/main" id="{2EC58997-3D10-470A-91E4-AD8AAB8BBD5C}"/>
              </a:ext>
            </a:extLst>
          </p:cNvPr>
          <p:cNvSpPr>
            <a:spLocks noGrp="1"/>
          </p:cNvSpPr>
          <p:nvPr>
            <p:ph idx="1"/>
          </p:nvPr>
        </p:nvSpPr>
        <p:spPr/>
        <p:txBody>
          <a:bodyPr/>
          <a:lstStyle/>
          <a:p>
            <a:r>
              <a:rPr lang="es-CL" dirty="0"/>
              <a:t>Análisis de Texto</a:t>
            </a:r>
          </a:p>
          <a:p>
            <a:r>
              <a:rPr lang="es-CL" dirty="0"/>
              <a:t>Análisis de Redes Sociales</a:t>
            </a:r>
          </a:p>
          <a:p>
            <a:r>
              <a:rPr lang="es-CL" dirty="0"/>
              <a:t>Análisis de Ideología Política</a:t>
            </a:r>
          </a:p>
          <a:p>
            <a:endParaRPr lang="es-CL" dirty="0"/>
          </a:p>
        </p:txBody>
      </p:sp>
    </p:spTree>
    <p:extLst>
      <p:ext uri="{BB962C8B-B14F-4D97-AF65-F5344CB8AC3E}">
        <p14:creationId xmlns:p14="http://schemas.microsoft.com/office/powerpoint/2010/main" val="1119698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D58DC11-5E79-4C9F-BB07-3E55D9DCF9C5}"/>
              </a:ext>
            </a:extLst>
          </p:cNvPr>
          <p:cNvSpPr>
            <a:spLocks noGrp="1"/>
          </p:cNvSpPr>
          <p:nvPr>
            <p:ph idx="1"/>
          </p:nvPr>
        </p:nvSpPr>
        <p:spPr>
          <a:xfrm>
            <a:off x="838200" y="2231923"/>
            <a:ext cx="10515600" cy="1730477"/>
          </a:xfrm>
        </p:spPr>
        <p:txBody>
          <a:bodyPr>
            <a:normAutofit/>
          </a:bodyPr>
          <a:lstStyle/>
          <a:p>
            <a:pPr marL="0" indent="0" algn="ctr">
              <a:buNone/>
            </a:pPr>
            <a:r>
              <a:rPr lang="es-CL" sz="7200" b="1" dirty="0"/>
              <a:t>Uso de API Twitter</a:t>
            </a:r>
          </a:p>
        </p:txBody>
      </p:sp>
    </p:spTree>
    <p:extLst>
      <p:ext uri="{BB962C8B-B14F-4D97-AF65-F5344CB8AC3E}">
        <p14:creationId xmlns:p14="http://schemas.microsoft.com/office/powerpoint/2010/main" val="11678593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153C86-A4D9-42BB-8239-879B4D674F1E}"/>
              </a:ext>
            </a:extLst>
          </p:cNvPr>
          <p:cNvSpPr>
            <a:spLocks noGrp="1"/>
          </p:cNvSpPr>
          <p:nvPr>
            <p:ph type="title"/>
          </p:nvPr>
        </p:nvSpPr>
        <p:spPr/>
        <p:txBody>
          <a:bodyPr/>
          <a:lstStyle/>
          <a:p>
            <a:r>
              <a:rPr lang="es-CL" dirty="0"/>
              <a:t>¿API? </a:t>
            </a:r>
            <a:r>
              <a:rPr lang="es-CL" dirty="0" err="1"/>
              <a:t>Application</a:t>
            </a:r>
            <a:r>
              <a:rPr lang="es-CL" dirty="0"/>
              <a:t> </a:t>
            </a:r>
            <a:r>
              <a:rPr lang="es-CL" dirty="0" err="1"/>
              <a:t>Programming</a:t>
            </a:r>
            <a:r>
              <a:rPr lang="es-CL" dirty="0"/>
              <a:t> Interfaces</a:t>
            </a:r>
          </a:p>
        </p:txBody>
      </p:sp>
      <p:sp>
        <p:nvSpPr>
          <p:cNvPr id="3" name="Marcador de contenido 2">
            <a:extLst>
              <a:ext uri="{FF2B5EF4-FFF2-40B4-BE49-F238E27FC236}">
                <a16:creationId xmlns:a16="http://schemas.microsoft.com/office/drawing/2014/main" id="{E8B27E2A-29AA-4E8C-91A8-1AFBB905F2CE}"/>
              </a:ext>
            </a:extLst>
          </p:cNvPr>
          <p:cNvSpPr>
            <a:spLocks noGrp="1"/>
          </p:cNvSpPr>
          <p:nvPr>
            <p:ph idx="1"/>
          </p:nvPr>
        </p:nvSpPr>
        <p:spPr/>
        <p:txBody>
          <a:bodyPr/>
          <a:lstStyle/>
          <a:p>
            <a:r>
              <a:rPr lang="es-CL" dirty="0"/>
              <a:t>Son conjuntos de definiciones y protocolos de comunicación</a:t>
            </a:r>
          </a:p>
          <a:p>
            <a:r>
              <a:rPr lang="es-CL" dirty="0"/>
              <a:t>Permiten la comunicación entre dos aplicaciones de software</a:t>
            </a:r>
          </a:p>
          <a:p>
            <a:r>
              <a:rPr lang="es-CL" dirty="0"/>
              <a:t>Por ejemplo: Enviar o recibir </a:t>
            </a:r>
            <a:r>
              <a:rPr lang="es-ES" dirty="0"/>
              <a:t>información de forma remota a otro programa.</a:t>
            </a:r>
            <a:endParaRPr lang="es-CL" dirty="0"/>
          </a:p>
        </p:txBody>
      </p:sp>
    </p:spTree>
    <p:extLst>
      <p:ext uri="{BB962C8B-B14F-4D97-AF65-F5344CB8AC3E}">
        <p14:creationId xmlns:p14="http://schemas.microsoft.com/office/powerpoint/2010/main" val="3916793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153C86-A4D9-42BB-8239-879B4D674F1E}"/>
              </a:ext>
            </a:extLst>
          </p:cNvPr>
          <p:cNvSpPr>
            <a:spLocks noGrp="1"/>
          </p:cNvSpPr>
          <p:nvPr>
            <p:ph type="title"/>
          </p:nvPr>
        </p:nvSpPr>
        <p:spPr/>
        <p:txBody>
          <a:bodyPr/>
          <a:lstStyle/>
          <a:p>
            <a:r>
              <a:rPr lang="es-CL" dirty="0"/>
              <a:t>API de Twitter</a:t>
            </a:r>
          </a:p>
        </p:txBody>
      </p:sp>
      <p:sp>
        <p:nvSpPr>
          <p:cNvPr id="3" name="Marcador de contenido 2">
            <a:extLst>
              <a:ext uri="{FF2B5EF4-FFF2-40B4-BE49-F238E27FC236}">
                <a16:creationId xmlns:a16="http://schemas.microsoft.com/office/drawing/2014/main" id="{E8B27E2A-29AA-4E8C-91A8-1AFBB905F2CE}"/>
              </a:ext>
            </a:extLst>
          </p:cNvPr>
          <p:cNvSpPr>
            <a:spLocks noGrp="1"/>
          </p:cNvSpPr>
          <p:nvPr>
            <p:ph idx="1"/>
          </p:nvPr>
        </p:nvSpPr>
        <p:spPr/>
        <p:txBody>
          <a:bodyPr/>
          <a:lstStyle/>
          <a:p>
            <a:endParaRPr lang="es-CL" dirty="0"/>
          </a:p>
        </p:txBody>
      </p:sp>
      <p:pic>
        <p:nvPicPr>
          <p:cNvPr id="5" name="Imagen 4">
            <a:extLst>
              <a:ext uri="{FF2B5EF4-FFF2-40B4-BE49-F238E27FC236}">
                <a16:creationId xmlns:a16="http://schemas.microsoft.com/office/drawing/2014/main" id="{0EA9111D-C120-41DA-B51C-09DE3E9E182C}"/>
              </a:ext>
            </a:extLst>
          </p:cNvPr>
          <p:cNvPicPr>
            <a:picLocks noChangeAspect="1"/>
          </p:cNvPicPr>
          <p:nvPr/>
        </p:nvPicPr>
        <p:blipFill rotWithShape="1">
          <a:blip r:embed="rId2"/>
          <a:srcRect l="3825" t="11866" r="55450" b="10000"/>
          <a:stretch/>
        </p:blipFill>
        <p:spPr>
          <a:xfrm>
            <a:off x="838200" y="1690688"/>
            <a:ext cx="8759952" cy="4726825"/>
          </a:xfrm>
          <a:prstGeom prst="rect">
            <a:avLst/>
          </a:prstGeom>
        </p:spPr>
      </p:pic>
    </p:spTree>
    <p:extLst>
      <p:ext uri="{BB962C8B-B14F-4D97-AF65-F5344CB8AC3E}">
        <p14:creationId xmlns:p14="http://schemas.microsoft.com/office/powerpoint/2010/main" val="57793398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974</TotalTime>
  <Words>1183</Words>
  <Application>Microsoft Office PowerPoint</Application>
  <PresentationFormat>Panorámica</PresentationFormat>
  <Paragraphs>108</Paragraphs>
  <Slides>39</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39</vt:i4>
      </vt:variant>
    </vt:vector>
  </HeadingPairs>
  <TitlesOfParts>
    <vt:vector size="44" baseType="lpstr">
      <vt:lpstr>Arial</vt:lpstr>
      <vt:lpstr>Calibri</vt:lpstr>
      <vt:lpstr>Calibri Light</vt:lpstr>
      <vt:lpstr>Cambria Math</vt:lpstr>
      <vt:lpstr>Tema de Office</vt:lpstr>
      <vt:lpstr>Análisis de Texto con Datos de Twitter en R</vt:lpstr>
      <vt:lpstr>Contenidos</vt:lpstr>
      <vt:lpstr>Presentación de PowerPoint</vt:lpstr>
      <vt:lpstr>Red Social</vt:lpstr>
      <vt:lpstr>Análisis de Datos de Twitter</vt:lpstr>
      <vt:lpstr>Análisis de Datos de Twitter</vt:lpstr>
      <vt:lpstr>Presentación de PowerPoint</vt:lpstr>
      <vt:lpstr>¿API? Application Programming Interfaces</vt:lpstr>
      <vt:lpstr>API de Twitter</vt:lpstr>
      <vt:lpstr>API de Twitter</vt:lpstr>
      <vt:lpstr>API de Twitter</vt:lpstr>
      <vt:lpstr>API de Twitter</vt:lpstr>
      <vt:lpstr>API de Twitter</vt:lpstr>
      <vt:lpstr>Cuenta Desarrollador</vt:lpstr>
      <vt:lpstr>Cuenta Desarrollador</vt:lpstr>
      <vt:lpstr>Cuenta Desarrollador</vt:lpstr>
      <vt:lpstr>Cuenta Desarrollador</vt:lpstr>
      <vt:lpstr>Presentación de PowerPoint</vt:lpstr>
      <vt:lpstr>Importar Datos con {rtweet}: Keys and Tokens</vt:lpstr>
      <vt:lpstr>Importar Datos con {rtweet}: search_tweets()</vt:lpstr>
      <vt:lpstr>Importar Datos con {rtweet}: search_tweets()</vt:lpstr>
      <vt:lpstr>Importar Datos con {rtweet}: search_tweets()</vt:lpstr>
      <vt:lpstr>Estructura de los datos {rtweet}</vt:lpstr>
      <vt:lpstr>Presentación de PowerPoint</vt:lpstr>
      <vt:lpstr>Presentación de PowerPoint</vt:lpstr>
      <vt:lpstr>Supuestos para el análisis de texto I</vt:lpstr>
      <vt:lpstr>Supuestos para el análisis de texto II</vt:lpstr>
      <vt:lpstr>Supuestos para el análisis de texto III</vt:lpstr>
      <vt:lpstr>Definiciones</vt:lpstr>
      <vt:lpstr>Análisis de Texto: Document-Term Matrix</vt:lpstr>
      <vt:lpstr>Análisis de Texto: Document-Term Matrix</vt:lpstr>
      <vt:lpstr>Análisis de Texto: Document-Term Matrix</vt:lpstr>
      <vt:lpstr>Análisis de Texto: Document-Term Matrix Formato “ancho”</vt:lpstr>
      <vt:lpstr>Análisis de Texto: Document-Term Matrix Formato “largo” usando {tidytext}</vt:lpstr>
      <vt:lpstr>Análisis de Texto: Matriz TF-IDF</vt:lpstr>
      <vt:lpstr>Análisis de Texto: Matriz TF-IDF</vt:lpstr>
      <vt:lpstr>Análisis de Texto: Matriz TF-IDF</vt:lpstr>
      <vt:lpstr>Análisis de Texto: Matriz TF-IDF</vt:lpstr>
      <vt:lpstr>Ejemplo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Webscrapping en R</dc:title>
  <dc:creator>Ignacio Toledo</dc:creator>
  <cp:lastModifiedBy>Ignacio Toledo</cp:lastModifiedBy>
  <cp:revision>45</cp:revision>
  <dcterms:created xsi:type="dcterms:W3CDTF">2020-09-11T09:43:11Z</dcterms:created>
  <dcterms:modified xsi:type="dcterms:W3CDTF">2020-09-25T19:13:32Z</dcterms:modified>
</cp:coreProperties>
</file>

<file path=docProps/thumbnail.jpeg>
</file>